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9" r:id="rId3"/>
    <p:sldId id="270" r:id="rId4"/>
    <p:sldId id="271" r:id="rId5"/>
    <p:sldId id="272" r:id="rId6"/>
    <p:sldId id="273" r:id="rId7"/>
    <p:sldId id="274" r:id="rId8"/>
    <p:sldId id="275" r:id="rId9"/>
    <p:sldId id="276" r:id="rId10"/>
    <p:sldId id="277" r:id="rId11"/>
    <p:sldId id="278" r:id="rId12"/>
    <p:sldId id="279" r:id="rId13"/>
    <p:sldId id="266"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A8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21" autoAdjust="0"/>
    <p:restoredTop sz="76901" autoAdjust="0"/>
  </p:normalViewPr>
  <p:slideViewPr>
    <p:cSldViewPr snapToGrid="0">
      <p:cViewPr varScale="1">
        <p:scale>
          <a:sx n="74" d="100"/>
          <a:sy n="74" d="100"/>
        </p:scale>
        <p:origin x="538" y="45"/>
      </p:cViewPr>
      <p:guideLst/>
    </p:cSldViewPr>
  </p:slideViewPr>
  <p:notesTextViewPr>
    <p:cViewPr>
      <p:scale>
        <a:sx n="1" d="1"/>
        <a:sy n="1" d="1"/>
      </p:scale>
      <p:origin x="0" y="0"/>
    </p:cViewPr>
  </p:notesTextViewPr>
  <p:notesViewPr>
    <p:cSldViewPr snapToGrid="0">
      <p:cViewPr varScale="1">
        <p:scale>
          <a:sx n="68" d="100"/>
          <a:sy n="68" d="100"/>
        </p:scale>
        <p:origin x="2637" y="5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858E0-DE64-4F5D-9CC9-534826942518}" type="datetimeFigureOut">
              <a:rPr lang="zh-CN" altLang="en-US" smtClean="0"/>
              <a:t>2023/11/11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1C489-FBEF-430E-8F57-A14828BDD258}" type="slidenum">
              <a:rPr lang="zh-CN" altLang="en-US" smtClean="0"/>
              <a:t>‹#›</a:t>
            </a:fld>
            <a:endParaRPr lang="zh-CN" altLang="en-US"/>
          </a:p>
        </p:txBody>
      </p:sp>
    </p:spTree>
    <p:extLst>
      <p:ext uri="{BB962C8B-B14F-4D97-AF65-F5344CB8AC3E}">
        <p14:creationId xmlns:p14="http://schemas.microsoft.com/office/powerpoint/2010/main" val="2699074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这是备注</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1</a:t>
            </a:fld>
            <a:endParaRPr lang="zh-CN" altLang="en-US"/>
          </a:p>
        </p:txBody>
      </p:sp>
    </p:spTree>
    <p:extLst>
      <p:ext uri="{BB962C8B-B14F-4D97-AF65-F5344CB8AC3E}">
        <p14:creationId xmlns:p14="http://schemas.microsoft.com/office/powerpoint/2010/main" val="4171958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网络生存时间，</a:t>
            </a:r>
            <a:r>
              <a:rPr lang="en-US" altLang="zh-CN" sz="1200" dirty="0"/>
              <a:t>3</a:t>
            </a:r>
            <a:r>
              <a:rPr lang="zh-CN" altLang="en-US" sz="1200" dirty="0"/>
              <a:t>种协议的网络生存时间对比，，</a:t>
            </a:r>
            <a:r>
              <a:rPr lang="zh-CN" altLang="en-US" dirty="0"/>
              <a:t>说明</a:t>
            </a:r>
            <a:r>
              <a:rPr lang="en-US" altLang="zh-CN" dirty="0"/>
              <a:t>TL-EBC</a:t>
            </a:r>
            <a:r>
              <a:rPr lang="zh-CN" altLang="en-US" dirty="0"/>
              <a:t>协议能更好地均衡网络中所有节点的能耗，避免个别节点因过度消耗能量而快速死亡，延长网络生存时间。</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死亡节点分布，</a:t>
            </a:r>
            <a:r>
              <a:rPr lang="en-US" altLang="zh-CN" sz="1200" dirty="0"/>
              <a:t>3</a:t>
            </a:r>
            <a:r>
              <a:rPr lang="zh-CN" altLang="en-US" sz="1200" dirty="0"/>
              <a:t>种协议死亡节点的分布情况，</a:t>
            </a:r>
            <a:r>
              <a:rPr lang="en-US" altLang="zh-CN" dirty="0"/>
              <a:t>LEACH</a:t>
            </a:r>
            <a:r>
              <a:rPr lang="zh-CN" altLang="en-US" dirty="0"/>
              <a:t>和</a:t>
            </a:r>
            <a:r>
              <a:rPr lang="en-US" altLang="zh-CN" dirty="0"/>
              <a:t>PSO-C</a:t>
            </a:r>
            <a:r>
              <a:rPr lang="zh-CN" altLang="en-US" dirty="0"/>
              <a:t>协议的死亡节点集中在距离基站较远的区域，出现节点成块死亡的情况，即出现网络“能量空洞”现象</a:t>
            </a:r>
            <a:r>
              <a:rPr lang="en-US" altLang="zh-CN" dirty="0"/>
              <a:t>;</a:t>
            </a:r>
            <a:r>
              <a:rPr lang="zh-CN" altLang="en-US" dirty="0"/>
              <a:t>而</a:t>
            </a:r>
            <a:r>
              <a:rPr lang="en-US" altLang="zh-CN" dirty="0"/>
              <a:t>TL-EBC</a:t>
            </a:r>
            <a:r>
              <a:rPr lang="zh-CN" altLang="en-US" dirty="0"/>
              <a:t>协议的死亡节点在网络中分布较均匀，整个网络能量消耗均衡。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11</a:t>
            </a:fld>
            <a:endParaRPr lang="zh-CN" altLang="en-US"/>
          </a:p>
        </p:txBody>
      </p:sp>
    </p:spTree>
    <p:extLst>
      <p:ext uri="{BB962C8B-B14F-4D97-AF65-F5344CB8AC3E}">
        <p14:creationId xmlns:p14="http://schemas.microsoft.com/office/powerpoint/2010/main" val="3644132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左下角时节点分布情况示意图</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网络生存时间仿真能看出，相比节点初始能量相同时提高幅度更大。进一步表明</a:t>
            </a:r>
            <a:r>
              <a:rPr lang="en-US" altLang="zh-CN" dirty="0"/>
              <a:t>TL-EBC</a:t>
            </a:r>
            <a:r>
              <a:rPr lang="zh-CN" altLang="en-US" dirty="0"/>
              <a:t>协议能很好地均衡网络中所有节点的能量消耗，延长网络生存时间。</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右边三张图时 </a:t>
            </a:r>
            <a:r>
              <a:rPr lang="en-US" altLang="zh-CN" dirty="0"/>
              <a:t>3 </a:t>
            </a:r>
            <a:r>
              <a:rPr lang="zh-CN" altLang="en-US" dirty="0"/>
              <a:t>种协议在能量均衡方面的性能。 </a:t>
            </a:r>
            <a:r>
              <a:rPr lang="en-US" altLang="zh-CN" dirty="0"/>
              <a:t>TL-EBC</a:t>
            </a:r>
            <a:r>
              <a:rPr lang="zh-CN" altLang="en-US" dirty="0"/>
              <a:t>协议的死亡节点在网络中分布较均匀，整个网络能量消耗均衡。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12</a:t>
            </a:fld>
            <a:endParaRPr lang="zh-CN" altLang="en-US"/>
          </a:p>
        </p:txBody>
      </p:sp>
    </p:spTree>
    <p:extLst>
      <p:ext uri="{BB962C8B-B14F-4D97-AF65-F5344CB8AC3E}">
        <p14:creationId xmlns:p14="http://schemas.microsoft.com/office/powerpoint/2010/main" val="238289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a:t>
            </a:r>
            <a:r>
              <a:rPr lang="en-US" altLang="zh-CN" dirty="0"/>
              <a:t>PSO</a:t>
            </a:r>
            <a:r>
              <a:rPr lang="zh-CN" altLang="en-US" dirty="0"/>
              <a:t>算法提出两级分层的</a:t>
            </a:r>
            <a:r>
              <a:rPr lang="en-US" altLang="zh-CN" dirty="0"/>
              <a:t>WSNs</a:t>
            </a:r>
            <a:r>
              <a:rPr lang="zh-CN" altLang="en-US" dirty="0"/>
              <a:t>分簇路由协议</a:t>
            </a:r>
            <a:r>
              <a:rPr lang="en-US" altLang="zh-CN" dirty="0"/>
              <a:t>TL-EBC</a:t>
            </a:r>
            <a:r>
              <a:rPr lang="zh-CN" altLang="en-US" dirty="0"/>
              <a:t>。该协议底层采用粒子群</a:t>
            </a:r>
            <a:r>
              <a:rPr lang="en-US" altLang="zh-CN" dirty="0"/>
              <a:t>(PSO</a:t>
            </a:r>
            <a:r>
              <a:rPr lang="zh-CN" altLang="en-US" dirty="0"/>
              <a:t>）算法实现</a:t>
            </a:r>
            <a:r>
              <a:rPr lang="en-US" altLang="zh-CN" dirty="0"/>
              <a:t>WSNs</a:t>
            </a:r>
            <a:r>
              <a:rPr lang="zh-CN" altLang="en-US" dirty="0"/>
              <a:t>网络优化分簇，每个粒子代表一种可能的网络分簇方式，通过一群粒子在解空间中逐代搜索，寻找最优的网络分簇方式。第二层综合考虑</a:t>
            </a:r>
            <a:r>
              <a:rPr lang="zh-CN" altLang="en-US" b="1" dirty="0"/>
              <a:t>节点能量、与各簇头距离和与基站距离</a:t>
            </a:r>
            <a:r>
              <a:rPr lang="en-US" altLang="zh-CN" dirty="0"/>
              <a:t>3</a:t>
            </a:r>
            <a:r>
              <a:rPr lang="zh-CN" altLang="en-US" dirty="0"/>
              <a:t>个方面的因素选择总簇头，以均衡不同位置簇头间的能耗。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7E8386"/>
                </a:solidFill>
                <a:effectLst/>
              </a:rPr>
              <a:t>网络分簇包括簇的形成和簇头的选择两个方面，其关键问题是如何在节点剩余能量随网络运行不断减少时，动态快速有效地寻找一组最佳节点担任簇首，使形成的网络分簇既能减少簇内节点能耗，又能使整个网络能量消耗均衡。这是一个 </a:t>
            </a:r>
            <a:r>
              <a:rPr lang="en-US" altLang="zh-CN" dirty="0">
                <a:solidFill>
                  <a:srgbClr val="7E8386"/>
                </a:solidFill>
                <a:effectLst/>
              </a:rPr>
              <a:t>NP</a:t>
            </a:r>
            <a:r>
              <a:rPr lang="zh-CN" altLang="en-US" dirty="0">
                <a:solidFill>
                  <a:srgbClr val="7E8386"/>
                </a:solidFill>
                <a:effectLst/>
              </a:rPr>
              <a:t>难问题。基于群体随机选择的进化算法（如 </a:t>
            </a:r>
            <a:r>
              <a:rPr lang="en-US" altLang="zh-CN" dirty="0">
                <a:solidFill>
                  <a:srgbClr val="7E8386"/>
                </a:solidFill>
                <a:effectLst/>
              </a:rPr>
              <a:t>PSO</a:t>
            </a:r>
            <a:r>
              <a:rPr lang="zh-CN" altLang="en-US" dirty="0">
                <a:solidFill>
                  <a:srgbClr val="7E8386"/>
                </a:solidFill>
                <a:effectLst/>
              </a:rPr>
              <a:t>和</a:t>
            </a:r>
            <a:r>
              <a:rPr lang="en-US" altLang="zh-CN" dirty="0">
                <a:solidFill>
                  <a:srgbClr val="7E8386"/>
                </a:solidFill>
                <a:effectLst/>
              </a:rPr>
              <a:t>GA)</a:t>
            </a:r>
            <a:r>
              <a:rPr lang="zh-CN" altLang="en-US" dirty="0">
                <a:solidFill>
                  <a:srgbClr val="7E8386"/>
                </a:solidFill>
                <a:effectLst/>
              </a:rPr>
              <a:t>，由于它们可以有效避免陷入局部最优解，找到全局最优解，适合于解决这个难题。</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2</a:t>
            </a:fld>
            <a:endParaRPr lang="zh-CN" altLang="en-US"/>
          </a:p>
        </p:txBody>
      </p:sp>
    </p:spTree>
    <p:extLst>
      <p:ext uri="{BB962C8B-B14F-4D97-AF65-F5344CB8AC3E}">
        <p14:creationId xmlns:p14="http://schemas.microsoft.com/office/powerpoint/2010/main" val="143318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7E8386"/>
                </a:solidFill>
                <a:effectLst/>
              </a:rPr>
              <a:t>粒子群算法的思想源于对鸟群觅食行为的研究，鸟群通过集体的信息共享使群体找到最优的目的地。如下图，设想这样一个场景：鸟群在森林中随机搜索食物，它们想要找到食物量最多的位置。但是所有的鸟都不知道食物具体在哪个位置，只能感受到食物大概在哪个方向。每只鸟沿着自己判定的方向进行搜索，并在搜索的过程中记录自己曾经找到过食物且量最多的位置，同时所有的鸟都共享自己每一次发现食物的位置以及食物的量，这样鸟群就知道当前在哪个位置食物的量最多。在搜索的过程中每只鸟都会根据自己记忆中食物量最多的位置和当前鸟群记录的食物量最多的位置调整自己接下来搜索的方向。鸟群经过一段时间的搜索后就可以找到森林中哪个位置的食物量最多（全局最优解）。</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3</a:t>
            </a:fld>
            <a:endParaRPr lang="zh-CN" altLang="en-US"/>
          </a:p>
        </p:txBody>
      </p:sp>
    </p:spTree>
    <p:extLst>
      <p:ext uri="{BB962C8B-B14F-4D97-AF65-F5344CB8AC3E}">
        <p14:creationId xmlns:p14="http://schemas.microsoft.com/office/powerpoint/2010/main" val="75199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3-3-2 </a:t>
            </a:r>
            <a:r>
              <a:rPr lang="zh-CN" altLang="en-US" dirty="0"/>
              <a:t>数据收集方式</a:t>
            </a:r>
          </a:p>
          <a:p>
            <a:r>
              <a:rPr lang="zh-CN" altLang="en-US" dirty="0"/>
              <a:t>时间驱动的数据收集</a:t>
            </a:r>
            <a:r>
              <a:rPr lang="en-US" altLang="zh-CN" dirty="0"/>
              <a:t>——</a:t>
            </a:r>
            <a:r>
              <a:rPr lang="zh-CN" altLang="en-US" dirty="0"/>
              <a:t>也称为周期性数据收集</a:t>
            </a:r>
            <a:r>
              <a:rPr lang="en-US" altLang="zh-CN" dirty="0"/>
              <a:t>,</a:t>
            </a:r>
            <a:r>
              <a:rPr lang="zh-CN" altLang="en-US" dirty="0"/>
              <a:t>是指监控区域内的传感器节点定时地采集区域中的用户感兴趣数据，如温度、湿度和气压等，并将这些信息发送给用户。在这类问题中，时间被离散化为“轮”，每轮间隔根据信息的变化频率和监测需求决定。一轮数据收集就是指所有节点把这一轮时间段中采集的数据汇聚到基站。</a:t>
            </a:r>
          </a:p>
          <a:p>
            <a:r>
              <a:rPr lang="en-US" altLang="zh-CN" dirty="0"/>
              <a:t>3-3-4 </a:t>
            </a:r>
            <a:r>
              <a:rPr lang="zh-CN" altLang="en-US" dirty="0"/>
              <a:t>数据融合模型</a:t>
            </a:r>
          </a:p>
          <a:p>
            <a:r>
              <a:rPr lang="zh-CN" altLang="en-US" dirty="0"/>
              <a:t>分簇路由协议的基本思想之一是采用数据融合技术减少传输的数据量</a:t>
            </a:r>
            <a:r>
              <a:rPr lang="en-US" altLang="zh-CN" dirty="0"/>
              <a:t>,</a:t>
            </a:r>
            <a:r>
              <a:rPr lang="zh-CN" altLang="en-US" dirty="0"/>
              <a:t>以节约网络能量。由于簇间数据的差异性较大，本章仿真中，不考虑簇间的数据融合，簇内的数据融合模型假设为</a:t>
            </a:r>
            <a:r>
              <a:rPr lang="en-US" altLang="zh-CN" dirty="0"/>
              <a:t>:</a:t>
            </a:r>
            <a:r>
              <a:rPr lang="zh-CN" altLang="en-US" dirty="0"/>
              <a:t>簇头接收每个簇成员发送的</a:t>
            </a:r>
            <a:r>
              <a:rPr lang="en-US" altLang="zh-CN" dirty="0"/>
              <a:t>k bit</a:t>
            </a:r>
            <a:r>
              <a:rPr lang="zh-CN" altLang="en-US" dirty="0"/>
              <a:t>数据，无论簇内节点数目多少，均压缩为</a:t>
            </a:r>
            <a:r>
              <a:rPr lang="en-US" altLang="zh-CN" dirty="0"/>
              <a:t>k bit</a:t>
            </a:r>
            <a:r>
              <a:rPr lang="zh-CN" altLang="en-US" dirty="0"/>
              <a:t>数据。数据融合的能耗设定为</a:t>
            </a:r>
          </a:p>
          <a:p>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5</a:t>
            </a:fld>
            <a:endParaRPr lang="zh-CN" altLang="en-US"/>
          </a:p>
        </p:txBody>
      </p:sp>
    </p:spTree>
    <p:extLst>
      <p:ext uri="{BB962C8B-B14F-4D97-AF65-F5344CB8AC3E}">
        <p14:creationId xmlns:p14="http://schemas.microsoft.com/office/powerpoint/2010/main" val="120100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无线型号能量衰减取决于发送和接收方的距离</a:t>
            </a:r>
            <a:r>
              <a:rPr lang="en-US" altLang="zh-CN" dirty="0"/>
              <a:t>d</a:t>
            </a:r>
            <a:r>
              <a:rPr lang="zh-CN" altLang="en-US" dirty="0"/>
              <a:t>，当距离小于临界值</a:t>
            </a:r>
            <a:r>
              <a:rPr lang="en-US" altLang="zh-CN" dirty="0" err="1"/>
              <a:t>dcrossover</a:t>
            </a:r>
            <a:r>
              <a:rPr lang="zh-CN" altLang="en-US" dirty="0"/>
              <a:t>时，传播能量损失与</a:t>
            </a:r>
            <a:r>
              <a:rPr lang="en-US" altLang="zh-CN" dirty="0"/>
              <a:t>d²</a:t>
            </a:r>
            <a:r>
              <a:rPr lang="zh-CN" altLang="en-US" dirty="0"/>
              <a:t>成反比，当距离大于临界值时，能量损失与</a:t>
            </a:r>
            <a:r>
              <a:rPr lang="en-US" altLang="zh-CN" dirty="0"/>
              <a:t>d⁴</a:t>
            </a:r>
            <a:r>
              <a:rPr lang="zh-CN" altLang="en-US" dirty="0"/>
              <a:t>成反比。这里的临界值为</a:t>
            </a:r>
            <a:r>
              <a:rPr lang="en-US" altLang="zh-CN" dirty="0"/>
              <a:t>87m</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在保证接收方正常接收数据的条件下，节点</a:t>
            </a:r>
            <a:r>
              <a:rPr lang="zh-CN" altLang="en-US" b="1" dirty="0"/>
              <a:t>发送数据能耗</a:t>
            </a:r>
            <a:r>
              <a:rPr lang="zh-CN" altLang="en-US" b="0" dirty="0"/>
              <a:t>为这个公式，，</a:t>
            </a:r>
            <a:r>
              <a:rPr lang="en-US" altLang="zh-CN" dirty="0"/>
              <a:t>k</a:t>
            </a:r>
            <a:r>
              <a:rPr lang="zh-CN" altLang="en-US" dirty="0"/>
              <a:t>为发送的二进制位数，</a:t>
            </a:r>
            <a:r>
              <a:rPr lang="en-US" altLang="zh-CN" dirty="0"/>
              <a:t>d</a:t>
            </a:r>
            <a:r>
              <a:rPr lang="zh-CN" altLang="en-US" dirty="0"/>
              <a:t>为发送距离，</a:t>
            </a:r>
            <a:r>
              <a:rPr lang="en-US" altLang="zh-CN" dirty="0" err="1"/>
              <a:t>Eelec</a:t>
            </a:r>
            <a:r>
              <a:rPr lang="zh-CN" altLang="en-US" dirty="0"/>
              <a:t>为射频能耗系数，</a:t>
            </a:r>
            <a:r>
              <a:rPr lang="en-US" altLang="zh-CN" dirty="0" err="1"/>
              <a:t>Efs</a:t>
            </a:r>
            <a:r>
              <a:rPr lang="zh-CN" altLang="en-US" dirty="0"/>
              <a:t>和</a:t>
            </a:r>
            <a:r>
              <a:rPr lang="en-US" altLang="zh-CN" dirty="0"/>
              <a:t>Emp</a:t>
            </a:r>
            <a:r>
              <a:rPr lang="zh-CN" altLang="en-US" dirty="0"/>
              <a:t>为不同信道传播模型下的功率放大电路能耗系数。</a:t>
            </a:r>
          </a:p>
          <a:p>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6</a:t>
            </a:fld>
            <a:endParaRPr lang="zh-CN" altLang="en-US"/>
          </a:p>
        </p:txBody>
      </p:sp>
    </p:spTree>
    <p:extLst>
      <p:ext uri="{BB962C8B-B14F-4D97-AF65-F5344CB8AC3E}">
        <p14:creationId xmlns:p14="http://schemas.microsoft.com/office/powerpoint/2010/main" val="61510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a:t>
            </a:r>
            <a:r>
              <a:rPr lang="en-US" altLang="zh-CN" dirty="0"/>
              <a:t>TL-EBC</a:t>
            </a:r>
            <a:r>
              <a:rPr lang="zh-CN" altLang="en-US" dirty="0"/>
              <a:t>协议采用两层分簇的体系结构，总簇头是第二层簇头。协议采用轮回机制，每一轮包括两个阶段</a:t>
            </a:r>
            <a:r>
              <a:rPr lang="en-US" altLang="zh-CN" dirty="0"/>
              <a:t>:</a:t>
            </a:r>
            <a:r>
              <a:rPr lang="zh-CN" altLang="en-US" dirty="0"/>
              <a:t>簇的建立和稳态阶段。簇的建立采用集中式控制策略，在基站完成，包括以下</a:t>
            </a:r>
            <a:r>
              <a:rPr lang="en-US" altLang="zh-CN" b="1" dirty="0"/>
              <a:t>4</a:t>
            </a:r>
            <a:r>
              <a:rPr lang="zh-CN" altLang="en-US" b="1" dirty="0"/>
              <a:t>个步骤</a:t>
            </a:r>
            <a:r>
              <a:rPr lang="en-US" altLang="zh-CN" b="1" dirty="0"/>
              <a:t>:</a:t>
            </a:r>
            <a:r>
              <a:rPr lang="zh-CN" altLang="en-US" b="1" dirty="0"/>
              <a:t>收集节点信息</a:t>
            </a:r>
            <a:r>
              <a:rPr lang="zh-CN" altLang="en-US" dirty="0"/>
              <a:t>、</a:t>
            </a:r>
            <a:r>
              <a:rPr lang="zh-CN" altLang="en-US" b="1" dirty="0"/>
              <a:t>执行分簇算法进行网络分簇</a:t>
            </a:r>
            <a:r>
              <a:rPr lang="zh-CN" altLang="en-US" dirty="0"/>
              <a:t>、</a:t>
            </a:r>
            <a:r>
              <a:rPr lang="zh-CN" altLang="en-US" b="1" dirty="0"/>
              <a:t>确定总簇头以及发布分簇信息</a:t>
            </a:r>
            <a:r>
              <a:rPr lang="zh-CN" altLang="en-US" dirty="0"/>
              <a:t>。</a:t>
            </a:r>
          </a:p>
          <a:p>
            <a:r>
              <a:rPr lang="zh-CN" altLang="en-US" dirty="0"/>
              <a:t>二、簇的构建在基站完成，首先收集分簇算法需要的网络信息，然后应用</a:t>
            </a:r>
            <a:r>
              <a:rPr lang="en-US" altLang="zh-CN" dirty="0"/>
              <a:t>PSO</a:t>
            </a:r>
            <a:r>
              <a:rPr lang="zh-CN" altLang="en-US" dirty="0"/>
              <a:t>算法基于全局信息实现网络分簇</a:t>
            </a:r>
          </a:p>
          <a:p>
            <a:r>
              <a:rPr lang="zh-CN" altLang="en-US" b="1" dirty="0"/>
              <a:t>①收集节点信息</a:t>
            </a:r>
            <a:r>
              <a:rPr lang="zh-CN" altLang="en-US" dirty="0"/>
              <a:t>：包括节点的位置信息和能量信息，用于分簇算法需要的能量和距离感知能力</a:t>
            </a:r>
          </a:p>
          <a:p>
            <a:r>
              <a:rPr lang="zh-CN" altLang="en-US" b="1" dirty="0"/>
              <a:t>②分簇算法：</a:t>
            </a:r>
            <a:r>
              <a:rPr lang="zh-CN" altLang="en-US" dirty="0">
                <a:solidFill>
                  <a:srgbClr val="7E8386"/>
                </a:solidFill>
                <a:effectLst/>
              </a:rPr>
              <a:t>协议底层应用</a:t>
            </a:r>
            <a:r>
              <a:rPr lang="en-US" altLang="zh-CN" dirty="0">
                <a:solidFill>
                  <a:srgbClr val="7E8386"/>
                </a:solidFill>
                <a:effectLst/>
              </a:rPr>
              <a:t>PSO</a:t>
            </a:r>
            <a:r>
              <a:rPr lang="zh-CN" altLang="en-US" dirty="0">
                <a:solidFill>
                  <a:srgbClr val="7E8386"/>
                </a:solidFill>
                <a:effectLst/>
              </a:rPr>
              <a:t>算法实现网络分簇。首先，基于所有节点的能量信息，基站计算节点的平均能量，节点能量大于或等于平均能量的节点成为候选簇头，簇头在候选簇头中产生。设定候选簇头缩小簇头选择范围，并保证最终选出的簇头具有较大的能量，更有能力担当簇头的角色。</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③确定总簇头：</a:t>
            </a:r>
            <a:r>
              <a:rPr lang="zh-CN" altLang="en-US" dirty="0">
                <a:solidFill>
                  <a:srgbClr val="7E8386"/>
                </a:solidFill>
                <a:effectLst/>
              </a:rPr>
              <a:t>簇头既负责收集、融合簇内所有节点数据，又要发送信息至基站，能耗很高。而且，由于基站离监测区域很远，不同簇头发送信息至基站的能耗差异很大，造成簇头之间能量消耗不均衡，距离基站更远的节点死亡速度更快。为此，设置了总簇头负责收集、处理簇头数据，并发送数据至基站。这样，可以均衡簇头和普通节点及各簇头之间的能耗，并且通过数据融合减小发送信息至基站的总能耗。</a:t>
            </a:r>
            <a:endParaRPr lang="en-US" altLang="zh-CN" dirty="0">
              <a:solidFill>
                <a:srgbClr val="7E8386"/>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④发布分簇信息：</a:t>
            </a:r>
            <a:r>
              <a:rPr lang="zh-CN" altLang="en-US" dirty="0"/>
              <a:t>基站发布分簇信息至每个节点，网络分簇完成，进入稳态阶段。</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b="1"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7</a:t>
            </a:fld>
            <a:endParaRPr lang="zh-CN" altLang="en-US"/>
          </a:p>
        </p:txBody>
      </p:sp>
    </p:spTree>
    <p:extLst>
      <p:ext uri="{BB962C8B-B14F-4D97-AF65-F5344CB8AC3E}">
        <p14:creationId xmlns:p14="http://schemas.microsoft.com/office/powerpoint/2010/main" val="3387351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假设网络包含</a:t>
            </a:r>
            <a:r>
              <a:rPr lang="en-US" altLang="zh-CN" dirty="0"/>
              <a:t>N</a:t>
            </a:r>
            <a:r>
              <a:rPr lang="zh-CN" altLang="en-US" dirty="0"/>
              <a:t>个节点，预先定义分为</a:t>
            </a:r>
            <a:r>
              <a:rPr lang="en-US" altLang="zh-CN" dirty="0"/>
              <a:t>K</a:t>
            </a:r>
            <a:r>
              <a:rPr lang="zh-CN" altLang="en-US" dirty="0"/>
              <a:t>个簇，候选簇头数为</a:t>
            </a:r>
            <a:r>
              <a:rPr lang="en-US" altLang="zh-CN" dirty="0"/>
              <a:t>M(</a:t>
            </a:r>
            <a:r>
              <a:rPr lang="zh-CN" altLang="en-US" dirty="0"/>
              <a:t>一般情况</a:t>
            </a:r>
            <a:r>
              <a:rPr lang="en-US" altLang="zh-CN" dirty="0"/>
              <a:t>M&gt;&gt;K)</a:t>
            </a:r>
            <a:r>
              <a:rPr lang="zh-CN" altLang="en-US" dirty="0"/>
              <a:t>，则可能的分簇方式有</a:t>
            </a:r>
            <a:r>
              <a:rPr lang="en-US" altLang="zh-CN" dirty="0" err="1">
                <a:solidFill>
                  <a:srgbClr val="FF2020"/>
                </a:solidFill>
                <a:effectLst/>
              </a:rPr>
              <a:t>Ckm</a:t>
            </a:r>
            <a:r>
              <a:rPr lang="zh-CN" altLang="en-US" dirty="0"/>
              <a:t>种，在其中确定最佳的分簇方式，是一个最优化问题。应用</a:t>
            </a:r>
            <a:r>
              <a:rPr lang="en-US" altLang="zh-CN" dirty="0"/>
              <a:t>PSO</a:t>
            </a:r>
            <a:r>
              <a:rPr lang="zh-CN" altLang="en-US" dirty="0"/>
              <a:t>算法解决这个问题，使每一个粒子代表一种可能的分簇方式，用目标函数评价其性能，设置</a:t>
            </a:r>
            <a:r>
              <a:rPr lang="en-US" altLang="zh-CN" dirty="0"/>
              <a:t>m </a:t>
            </a:r>
            <a:r>
              <a:rPr lang="zh-CN" altLang="en-US" dirty="0"/>
              <a:t>个粒子组成群体在</a:t>
            </a:r>
            <a:r>
              <a:rPr lang="en-US" altLang="zh-CN" dirty="0" err="1">
                <a:solidFill>
                  <a:srgbClr val="FF2020"/>
                </a:solidFill>
                <a:effectLst/>
              </a:rPr>
              <a:t>Ckm</a:t>
            </a:r>
            <a:r>
              <a:rPr lang="zh-CN" altLang="en-US" dirty="0"/>
              <a:t>种可能的分簇方式中寻找最优解，使目标函数取得最小值。该目标函数定义如下</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8</a:t>
            </a:fld>
            <a:endParaRPr lang="zh-CN" altLang="en-US"/>
          </a:p>
        </p:txBody>
      </p:sp>
    </p:spTree>
    <p:extLst>
      <p:ext uri="{BB962C8B-B14F-4D97-AF65-F5344CB8AC3E}">
        <p14:creationId xmlns:p14="http://schemas.microsoft.com/office/powerpoint/2010/main" val="405686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7E8386"/>
                </a:solidFill>
                <a:effectLst/>
              </a:rPr>
              <a:t>最小的评价函数值表明对应的候选总簇头具有较大的能量，与各簇头距离之和较小，与基站距离较近。该节点成为总簇头能减小簇头发送数据至总簇头能耗和总簇头发送数据至基站能耗</a:t>
            </a:r>
            <a:r>
              <a:rPr lang="en-US" altLang="zh-CN" dirty="0">
                <a:solidFill>
                  <a:srgbClr val="7E8386"/>
                </a:solidFill>
                <a:effectLst/>
              </a:rPr>
              <a:t>;</a:t>
            </a:r>
            <a:r>
              <a:rPr lang="zh-CN" altLang="en-US" dirty="0">
                <a:solidFill>
                  <a:srgbClr val="7E8386"/>
                </a:solidFill>
                <a:effectLst/>
              </a:rPr>
              <a:t>同时，总簇头靠近基站，可以一定程度地平衡靠近基站区域和远离基站区域节点的能耗，缓解网络的“热点”问题。</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9</a:t>
            </a:fld>
            <a:endParaRPr lang="zh-CN" altLang="en-US"/>
          </a:p>
        </p:txBody>
      </p:sp>
    </p:spTree>
    <p:extLst>
      <p:ext uri="{BB962C8B-B14F-4D97-AF65-F5344CB8AC3E}">
        <p14:creationId xmlns:p14="http://schemas.microsoft.com/office/powerpoint/2010/main" val="198125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右边时节点分布情况示意图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这里分别比较了初始能量相同和初始能量不同两种情况的网络生存时间和死亡节点分布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β</a:t>
            </a:r>
            <a:r>
              <a:rPr lang="zh-CN" altLang="en-US" dirty="0"/>
              <a:t>、</a:t>
            </a:r>
            <a:r>
              <a:rPr lang="en-US" altLang="zh-CN" dirty="0"/>
              <a:t>α</a:t>
            </a:r>
            <a:r>
              <a:rPr lang="zh-CN" altLang="en-US" dirty="0"/>
              <a:t>、</a:t>
            </a:r>
            <a:r>
              <a:rPr lang="en-US" altLang="zh-CN" dirty="0"/>
              <a:t>η</a:t>
            </a:r>
            <a:r>
              <a:rPr lang="zh-CN" altLang="en-US" dirty="0"/>
              <a:t>、</a:t>
            </a:r>
            <a:r>
              <a:rPr lang="en-US" altLang="zh-CN" dirty="0"/>
              <a:t>ʎ</a:t>
            </a:r>
            <a:r>
              <a:rPr lang="zh-CN" altLang="en-US" dirty="0"/>
              <a:t>为评价因子权重系数。</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将</a:t>
            </a:r>
            <a:r>
              <a:rPr lang="en-US" altLang="zh-CN" dirty="0"/>
              <a:t>200</a:t>
            </a:r>
            <a:r>
              <a:rPr lang="zh-CN" altLang="en-US" dirty="0"/>
              <a:t>个传感器节点随机部署在</a:t>
            </a:r>
            <a:r>
              <a:rPr lang="en-US" altLang="zh-CN" dirty="0"/>
              <a:t>200 m x 200 m</a:t>
            </a:r>
            <a:r>
              <a:rPr lang="zh-CN" altLang="en-US" dirty="0"/>
              <a:t>的范围内，如图所示</a:t>
            </a:r>
            <a:r>
              <a:rPr lang="en-US" altLang="zh-CN" dirty="0"/>
              <a:t>;</a:t>
            </a:r>
            <a:r>
              <a:rPr lang="zh-CN" altLang="en-US" dirty="0"/>
              <a:t>基站坐标（</a:t>
            </a:r>
            <a:r>
              <a:rPr lang="en-US" altLang="zh-CN" dirty="0"/>
              <a:t>100</a:t>
            </a:r>
            <a:r>
              <a:rPr lang="zh-CN" altLang="en-US" dirty="0"/>
              <a:t>，</a:t>
            </a:r>
            <a:r>
              <a:rPr lang="en-US" altLang="zh-CN" dirty="0"/>
              <a:t>275)</a:t>
            </a:r>
            <a:r>
              <a:rPr lang="zh-CN" altLang="en-US" dirty="0"/>
              <a:t>，位于网络外部。数据包头长度为</a:t>
            </a:r>
            <a:r>
              <a:rPr lang="en-US" altLang="zh-CN" dirty="0"/>
              <a:t>50bit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基站坐标（</a:t>
            </a:r>
            <a:r>
              <a:rPr lang="en-US" altLang="zh-CN" dirty="0"/>
              <a:t>100</a:t>
            </a:r>
            <a:r>
              <a:rPr lang="zh-CN" altLang="en-US" dirty="0"/>
              <a:t>，</a:t>
            </a:r>
            <a:r>
              <a:rPr lang="en-US" altLang="zh-CN" dirty="0"/>
              <a:t>275)</a:t>
            </a:r>
            <a:r>
              <a:rPr lang="zh-CN" altLang="en-US" dirty="0"/>
              <a:t>，位于网络外部。数据包长度为</a:t>
            </a:r>
            <a:r>
              <a:rPr lang="en-US" altLang="zh-CN" dirty="0"/>
              <a:t>2000 bit</a:t>
            </a:r>
            <a:r>
              <a:rPr lang="zh-CN" altLang="en-US" dirty="0"/>
              <a:t>，数据包头长度为</a:t>
            </a:r>
            <a:r>
              <a:rPr lang="en-US" altLang="zh-CN" dirty="0"/>
              <a:t>50 bit;</a:t>
            </a:r>
            <a:r>
              <a:rPr lang="zh-CN" altLang="en-US" dirty="0"/>
              <a:t>簇的数量设定为节点总数的</a:t>
            </a:r>
            <a:r>
              <a:rPr lang="en-US" altLang="zh-CN" dirty="0"/>
              <a:t>5%</a:t>
            </a:r>
            <a:r>
              <a:rPr lang="zh-CN" altLang="en-US" dirty="0"/>
              <a:t>，也就是</a:t>
            </a:r>
            <a:r>
              <a:rPr lang="en-US" altLang="zh-CN" dirty="0"/>
              <a:t>K=10;</a:t>
            </a:r>
            <a:r>
              <a:rPr lang="zh-CN" altLang="en-US" dirty="0"/>
              <a:t>总簇头数据压缩率</a:t>
            </a:r>
            <a:r>
              <a:rPr lang="en-US" altLang="zh-CN" dirty="0"/>
              <a:t>f =1</a:t>
            </a:r>
            <a:r>
              <a:rPr lang="zh-CN" altLang="en-US" dirty="0"/>
              <a:t>，即不做压缩。</a:t>
            </a:r>
            <a:r>
              <a:rPr lang="en-US" altLang="zh-CN" dirty="0">
                <a:solidFill>
                  <a:srgbClr val="7E8386"/>
                </a:solidFill>
                <a:effectLst/>
              </a:rPr>
              <a:t>PSO</a:t>
            </a:r>
            <a:r>
              <a:rPr lang="zh-CN" altLang="en-US" dirty="0">
                <a:solidFill>
                  <a:srgbClr val="7E8386"/>
                </a:solidFill>
                <a:effectLst/>
              </a:rPr>
              <a:t>算法参数的设置为</a:t>
            </a:r>
            <a:r>
              <a:rPr lang="en-US" altLang="zh-CN" dirty="0">
                <a:solidFill>
                  <a:srgbClr val="7E8386"/>
                </a:solidFill>
                <a:effectLst/>
              </a:rPr>
              <a:t>:</a:t>
            </a:r>
            <a:r>
              <a:rPr lang="zh-CN" altLang="en-US" dirty="0">
                <a:solidFill>
                  <a:srgbClr val="7E8386"/>
                </a:solidFill>
                <a:effectLst/>
              </a:rPr>
              <a:t>种群规模</a:t>
            </a:r>
            <a:r>
              <a:rPr lang="en-US" altLang="zh-CN" dirty="0">
                <a:solidFill>
                  <a:srgbClr val="7E8386"/>
                </a:solidFill>
                <a:effectLst/>
              </a:rPr>
              <a:t>Q=30</a:t>
            </a:r>
            <a:r>
              <a:rPr lang="zh-CN" altLang="en-US" dirty="0">
                <a:solidFill>
                  <a:srgbClr val="7E8386"/>
                </a:solidFill>
                <a:effectLst/>
              </a:rPr>
              <a:t>，</a:t>
            </a:r>
            <a:r>
              <a:rPr lang="en-US" altLang="zh-CN" dirty="0">
                <a:solidFill>
                  <a:srgbClr val="7E8386"/>
                </a:solidFill>
                <a:effectLst/>
              </a:rPr>
              <a:t>c1=c2=2</a:t>
            </a:r>
            <a:r>
              <a:rPr lang="zh-CN" altLang="en-US" dirty="0">
                <a:solidFill>
                  <a:srgbClr val="7E8386"/>
                </a:solidFill>
                <a:effectLst/>
              </a:rPr>
              <a:t>，惯性权重随时间变化</a:t>
            </a:r>
            <a:r>
              <a:rPr lang="en-US" altLang="zh-CN" dirty="0">
                <a:solidFill>
                  <a:srgbClr val="7E8386"/>
                </a:solidFill>
                <a:effectLst/>
              </a:rPr>
              <a:t>w=0.9</a:t>
            </a:r>
            <a:r>
              <a:rPr lang="zh-CN" altLang="en-US" dirty="0">
                <a:solidFill>
                  <a:srgbClr val="7E8386"/>
                </a:solidFill>
                <a:effectLst/>
              </a:rPr>
              <a:t>至</a:t>
            </a:r>
            <a:r>
              <a:rPr lang="en-US" altLang="zh-CN" dirty="0">
                <a:solidFill>
                  <a:srgbClr val="7E8386"/>
                </a:solidFill>
                <a:effectLst/>
              </a:rPr>
              <a:t>w=0.4,</a:t>
            </a:r>
            <a:r>
              <a:rPr lang="zh-CN" altLang="en-US" dirty="0">
                <a:solidFill>
                  <a:srgbClr val="7E8386"/>
                </a:solidFill>
                <a:effectLst/>
              </a:rPr>
              <a:t>最大循环次数</a:t>
            </a:r>
            <a:r>
              <a:rPr lang="en-US" altLang="zh-CN" dirty="0" err="1">
                <a:solidFill>
                  <a:srgbClr val="7E8386"/>
                </a:solidFill>
                <a:effectLst/>
              </a:rPr>
              <a:t>Maxlter</a:t>
            </a:r>
            <a:r>
              <a:rPr lang="en-US" altLang="zh-CN" dirty="0">
                <a:solidFill>
                  <a:srgbClr val="7E8386"/>
                </a:solidFill>
                <a:effectLst/>
              </a:rPr>
              <a:t> =30</a:t>
            </a:r>
            <a:r>
              <a:rPr lang="zh-CN" altLang="en-US" dirty="0">
                <a:solidFill>
                  <a:srgbClr val="7E8386"/>
                </a:solidFill>
                <a:effectLst/>
              </a:rPr>
              <a:t>。</a:t>
            </a:r>
            <a:endParaRPr lang="en-US" altLang="zh-CN" dirty="0"/>
          </a:p>
        </p:txBody>
      </p:sp>
      <p:sp>
        <p:nvSpPr>
          <p:cNvPr id="4" name="灯片编号占位符 3"/>
          <p:cNvSpPr>
            <a:spLocks noGrp="1"/>
          </p:cNvSpPr>
          <p:nvPr>
            <p:ph type="sldNum" sz="quarter" idx="5"/>
          </p:nvPr>
        </p:nvSpPr>
        <p:spPr/>
        <p:txBody>
          <a:bodyPr/>
          <a:lstStyle/>
          <a:p>
            <a:fld id="{65F1C489-FBEF-430E-8F57-A14828BDD258}" type="slidenum">
              <a:rPr lang="zh-CN" altLang="en-US" smtClean="0"/>
              <a:t>10</a:t>
            </a:fld>
            <a:endParaRPr lang="zh-CN" altLang="en-US"/>
          </a:p>
        </p:txBody>
      </p:sp>
    </p:spTree>
    <p:extLst>
      <p:ext uri="{BB962C8B-B14F-4D97-AF65-F5344CB8AC3E}">
        <p14:creationId xmlns:p14="http://schemas.microsoft.com/office/powerpoint/2010/main" val="2943983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5F141A4-7266-9824-303D-3C8556C68C10}"/>
              </a:ext>
            </a:extLst>
          </p:cNvPr>
          <p:cNvSpPr>
            <a:spLocks noGrp="1"/>
          </p:cNvSpPr>
          <p:nvPr>
            <p:ph type="dt" sz="half" idx="10"/>
          </p:nvPr>
        </p:nvSpPr>
        <p:spPr/>
        <p:txBody>
          <a:bodyPr/>
          <a:lstStyle/>
          <a:p>
            <a:fld id="{B82BC7B0-AFA3-47C7-B269-4AC188F2D85D}" type="datetimeFigureOut">
              <a:rPr lang="zh-CN" altLang="en-US" smtClean="0"/>
              <a:t>2023/11/11</a:t>
            </a:fld>
            <a:endParaRPr lang="zh-CN" altLang="en-US"/>
          </a:p>
        </p:txBody>
      </p:sp>
      <p:pic>
        <p:nvPicPr>
          <p:cNvPr id="7" name="Image 0" descr="preencoded.png">
            <a:extLst>
              <a:ext uri="{FF2B5EF4-FFF2-40B4-BE49-F238E27FC236}">
                <a16:creationId xmlns:a16="http://schemas.microsoft.com/office/drawing/2014/main" id="{7A1D656F-0E3E-4D11-BDF0-CBE730081A8D}"/>
              </a:ext>
            </a:extLst>
          </p:cNvPr>
          <p:cNvPicPr>
            <a:picLocks noChangeAspect="1"/>
          </p:cNvPicPr>
          <p:nvPr userDrawn="1"/>
        </p:nvPicPr>
        <p:blipFill>
          <a:blip r:embed="rId2"/>
          <a:stretch>
            <a:fillRect/>
          </a:stretch>
        </p:blipFill>
        <p:spPr>
          <a:xfrm>
            <a:off x="0" y="0"/>
            <a:ext cx="12283584" cy="6909516"/>
          </a:xfrm>
          <a:prstGeom prst="rect">
            <a:avLst/>
          </a:prstGeom>
        </p:spPr>
      </p:pic>
    </p:spTree>
    <p:extLst>
      <p:ext uri="{BB962C8B-B14F-4D97-AF65-F5344CB8AC3E}">
        <p14:creationId xmlns:p14="http://schemas.microsoft.com/office/powerpoint/2010/main" val="381456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E5425-1C59-D76F-EACB-7730633CD420}"/>
              </a:ext>
            </a:extLst>
          </p:cNvPr>
          <p:cNvSpPr>
            <a:spLocks noGrp="1"/>
          </p:cNvSpPr>
          <p:nvPr>
            <p:ph type="title"/>
          </p:nvPr>
        </p:nvSpPr>
        <p:spPr>
          <a:xfrm>
            <a:off x="491836" y="323561"/>
            <a:ext cx="6961909" cy="937201"/>
          </a:xfrm>
        </p:spPr>
        <p:txBody>
          <a:bodyPr>
            <a:normAutofit/>
          </a:bodyPr>
          <a:lstStyle>
            <a:lvl1pPr>
              <a:defRPr sz="4000" b="1">
                <a:solidFill>
                  <a:srgbClr val="0070C0"/>
                </a:solidFill>
                <a:latin typeface="幼圆" panose="02010509060101010101" pitchFamily="49" charset="-122"/>
                <a:ea typeface="幼圆" panose="02010509060101010101" pitchFamily="49"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36503B99-1E2A-2DC3-1075-8A1AF217E68C}"/>
              </a:ext>
            </a:extLst>
          </p:cNvPr>
          <p:cNvSpPr>
            <a:spLocks noGrp="1"/>
          </p:cNvSpPr>
          <p:nvPr>
            <p:ph idx="1"/>
          </p:nvPr>
        </p:nvSpPr>
        <p:spPr>
          <a:xfrm>
            <a:off x="491836" y="1632887"/>
            <a:ext cx="105156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66C0881C-35DD-A258-C2CF-1AB77ABA27F5}"/>
              </a:ext>
            </a:extLst>
          </p:cNvPr>
          <p:cNvSpPr>
            <a:spLocks noGrp="1"/>
          </p:cNvSpPr>
          <p:nvPr>
            <p:ph type="dt" sz="half" idx="10"/>
          </p:nvPr>
        </p:nvSpPr>
        <p:spPr/>
        <p:txBody>
          <a:bodyPr/>
          <a:lstStyle/>
          <a:p>
            <a:fld id="{B82BC7B0-AFA3-47C7-B269-4AC188F2D85D}" type="datetimeFigureOut">
              <a:rPr lang="zh-CN" altLang="en-US" smtClean="0"/>
              <a:t>2023/11/11</a:t>
            </a:fld>
            <a:endParaRPr lang="zh-CN" altLang="en-US"/>
          </a:p>
        </p:txBody>
      </p:sp>
      <p:sp>
        <p:nvSpPr>
          <p:cNvPr id="5" name="页脚占位符 4">
            <a:extLst>
              <a:ext uri="{FF2B5EF4-FFF2-40B4-BE49-F238E27FC236}">
                <a16:creationId xmlns:a16="http://schemas.microsoft.com/office/drawing/2014/main" id="{979C7CBC-13A3-2606-0C67-8DA433E4C6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02916D-D618-7F5E-B84D-C54881DEA5AB}"/>
              </a:ext>
            </a:extLst>
          </p:cNvPr>
          <p:cNvSpPr>
            <a:spLocks noGrp="1"/>
          </p:cNvSpPr>
          <p:nvPr>
            <p:ph type="sldNum" sz="quarter" idx="12"/>
          </p:nvPr>
        </p:nvSpPr>
        <p:spPr/>
        <p:txBody>
          <a:bodyPr/>
          <a:lstStyle/>
          <a:p>
            <a:fld id="{81F96C38-E8E1-45B6-ADB8-A8922B2EF2B0}" type="slidenum">
              <a:rPr lang="zh-CN" altLang="en-US" smtClean="0"/>
              <a:t>‹#›</a:t>
            </a:fld>
            <a:endParaRPr lang="zh-CN" altLang="en-US"/>
          </a:p>
        </p:txBody>
      </p:sp>
    </p:spTree>
    <p:extLst>
      <p:ext uri="{BB962C8B-B14F-4D97-AF65-F5344CB8AC3E}">
        <p14:creationId xmlns:p14="http://schemas.microsoft.com/office/powerpoint/2010/main" val="24164793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7F849F4-DC5B-3D06-2D11-F7121A485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ABB41A7E-45B8-0E30-59DD-1A5E516D96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DC9603-C103-3F1E-340E-6C85DE5A9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2BC7B0-AFA3-47C7-B269-4AC188F2D85D}" type="datetimeFigureOut">
              <a:rPr lang="zh-CN" altLang="en-US" smtClean="0"/>
              <a:t>2023/11/11</a:t>
            </a:fld>
            <a:endParaRPr lang="zh-CN" altLang="en-US"/>
          </a:p>
        </p:txBody>
      </p:sp>
      <p:sp>
        <p:nvSpPr>
          <p:cNvPr id="5" name="页脚占位符 4">
            <a:extLst>
              <a:ext uri="{FF2B5EF4-FFF2-40B4-BE49-F238E27FC236}">
                <a16:creationId xmlns:a16="http://schemas.microsoft.com/office/drawing/2014/main" id="{252B48BD-CFF7-A88C-BF7F-3E1FA68BE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CCEF14A-946A-D17B-5EED-1ACBC3E2DB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96C38-E8E1-45B6-ADB8-A8922B2EF2B0}" type="slidenum">
              <a:rPr lang="zh-CN" altLang="en-US" smtClean="0"/>
              <a:t>‹#›</a:t>
            </a:fld>
            <a:endParaRPr lang="zh-CN" altLang="en-US"/>
          </a:p>
        </p:txBody>
      </p:sp>
    </p:spTree>
    <p:extLst>
      <p:ext uri="{BB962C8B-B14F-4D97-AF65-F5344CB8AC3E}">
        <p14:creationId xmlns:p14="http://schemas.microsoft.com/office/powerpoint/2010/main" val="1937172981"/>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39D30B3-A4AB-7847-2A11-D63BB05AD6DB}"/>
              </a:ext>
            </a:extLst>
          </p:cNvPr>
          <p:cNvSpPr txBox="1"/>
          <p:nvPr/>
        </p:nvSpPr>
        <p:spPr>
          <a:xfrm>
            <a:off x="622405" y="3121161"/>
            <a:ext cx="6208699" cy="707886"/>
          </a:xfrm>
          <a:prstGeom prst="rect">
            <a:avLst/>
          </a:prstGeom>
          <a:noFill/>
        </p:spPr>
        <p:txBody>
          <a:bodyPr wrap="square" rtlCol="0">
            <a:spAutoFit/>
          </a:bodyPr>
          <a:lstStyle/>
          <a:p>
            <a:r>
              <a:rPr lang="zh-CN" altLang="en-US" sz="4000" b="1" dirty="0">
                <a:solidFill>
                  <a:schemeClr val="accent1">
                    <a:lumMod val="50000"/>
                  </a:schemeClr>
                </a:solidFill>
              </a:rPr>
              <a:t>无线传感器网络路由协议</a:t>
            </a:r>
          </a:p>
        </p:txBody>
      </p:sp>
    </p:spTree>
    <p:extLst>
      <p:ext uri="{BB962C8B-B14F-4D97-AF65-F5344CB8AC3E}">
        <p14:creationId xmlns:p14="http://schemas.microsoft.com/office/powerpoint/2010/main" val="169139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C7694-554E-916A-A47B-EF7D4623D60E}"/>
              </a:ext>
            </a:extLst>
          </p:cNvPr>
          <p:cNvSpPr>
            <a:spLocks noGrp="1"/>
          </p:cNvSpPr>
          <p:nvPr>
            <p:ph type="title"/>
          </p:nvPr>
        </p:nvSpPr>
        <p:spPr/>
        <p:txBody>
          <a:bodyPr>
            <a:normAutofit/>
          </a:bodyPr>
          <a:lstStyle/>
          <a:p>
            <a:r>
              <a:rPr lang="zh-CN" altLang="en-US" dirty="0"/>
              <a:t>协议仿真与分析</a:t>
            </a:r>
          </a:p>
        </p:txBody>
      </p:sp>
      <p:pic>
        <p:nvPicPr>
          <p:cNvPr id="6146" name="Picture 2">
            <a:extLst>
              <a:ext uri="{FF2B5EF4-FFF2-40B4-BE49-F238E27FC236}">
                <a16:creationId xmlns:a16="http://schemas.microsoft.com/office/drawing/2014/main" id="{E5CB238F-1C2D-3BD3-60EC-3E099708ACE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39392" y="1062325"/>
            <a:ext cx="4393559" cy="33317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9E240D7-3D9C-AE67-4F9D-0DA3871F4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733" y="4461164"/>
            <a:ext cx="4660878" cy="186040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FE54E21-BFF7-E6AF-EAE7-5703894225A7}"/>
              </a:ext>
            </a:extLst>
          </p:cNvPr>
          <p:cNvSpPr txBox="1"/>
          <p:nvPr/>
        </p:nvSpPr>
        <p:spPr>
          <a:xfrm>
            <a:off x="738237" y="1932707"/>
            <a:ext cx="3636819" cy="1200329"/>
          </a:xfrm>
          <a:prstGeom prst="rect">
            <a:avLst/>
          </a:prstGeom>
          <a:noFill/>
        </p:spPr>
        <p:txBody>
          <a:bodyPr wrap="square">
            <a:spAutoFit/>
          </a:bodyPr>
          <a:lstStyle/>
          <a:p>
            <a:r>
              <a:rPr lang="zh-CN" altLang="en-US" dirty="0"/>
              <a:t>为了验证本章提出的分簇路由协议</a:t>
            </a:r>
            <a:r>
              <a:rPr lang="en-US" altLang="zh-CN" b="1" dirty="0"/>
              <a:t>TL-EBC</a:t>
            </a:r>
            <a:r>
              <a:rPr lang="zh-CN" altLang="en-US" dirty="0"/>
              <a:t>的有效性，利用</a:t>
            </a:r>
            <a:r>
              <a:rPr lang="en-US" altLang="zh-CN" dirty="0"/>
              <a:t>MATLAB</a:t>
            </a:r>
            <a:r>
              <a:rPr lang="zh-CN" altLang="en-US" dirty="0"/>
              <a:t>进行仿真，并与</a:t>
            </a:r>
            <a:r>
              <a:rPr lang="en-US" altLang="zh-CN" b="1" dirty="0"/>
              <a:t>LEACH</a:t>
            </a:r>
            <a:r>
              <a:rPr lang="zh-CN" altLang="en-US" b="1" dirty="0"/>
              <a:t>协议</a:t>
            </a:r>
            <a:r>
              <a:rPr lang="zh-CN" altLang="en-US" dirty="0"/>
              <a:t>和</a:t>
            </a:r>
            <a:r>
              <a:rPr lang="en-US" altLang="zh-CN" b="1" dirty="0"/>
              <a:t>PSO-C</a:t>
            </a:r>
            <a:r>
              <a:rPr lang="zh-CN" altLang="en-US" b="1" dirty="0"/>
              <a:t>协议</a:t>
            </a:r>
            <a:r>
              <a:rPr lang="zh-CN" altLang="en-US" dirty="0"/>
              <a:t>相应性能进行比较。</a:t>
            </a:r>
          </a:p>
        </p:txBody>
      </p:sp>
      <p:sp>
        <p:nvSpPr>
          <p:cNvPr id="7" name="文本框 6">
            <a:extLst>
              <a:ext uri="{FF2B5EF4-FFF2-40B4-BE49-F238E27FC236}">
                <a16:creationId xmlns:a16="http://schemas.microsoft.com/office/drawing/2014/main" id="{33D75FDA-1C8A-DDDE-A151-39E02ABB231A}"/>
              </a:ext>
            </a:extLst>
          </p:cNvPr>
          <p:cNvSpPr txBox="1"/>
          <p:nvPr/>
        </p:nvSpPr>
        <p:spPr>
          <a:xfrm>
            <a:off x="786727" y="3256133"/>
            <a:ext cx="4393559" cy="2585323"/>
          </a:xfrm>
          <a:prstGeom prst="rect">
            <a:avLst/>
          </a:prstGeom>
          <a:noFill/>
        </p:spPr>
        <p:txBody>
          <a:bodyPr wrap="square">
            <a:spAutoFit/>
          </a:bodyPr>
          <a:lstStyle/>
          <a:p>
            <a:pPr marL="285750" indent="-285750">
              <a:buClr>
                <a:schemeClr val="accent1"/>
              </a:buClr>
              <a:buFont typeface="Wingdings" panose="05000000000000000000" pitchFamily="2" charset="2"/>
              <a:buChar char="l"/>
            </a:pPr>
            <a:r>
              <a:rPr lang="zh-CN" altLang="en-US" dirty="0"/>
              <a:t>初始能量相同</a:t>
            </a:r>
            <a:endParaRPr lang="en-US" altLang="zh-CN" dirty="0"/>
          </a:p>
          <a:p>
            <a:pPr lvl="1">
              <a:buClr>
                <a:schemeClr val="accent1"/>
              </a:buClr>
            </a:pPr>
            <a:r>
              <a:rPr lang="zh-CN" altLang="en-US" sz="1200" dirty="0">
                <a:solidFill>
                  <a:schemeClr val="bg1">
                    <a:lumMod val="50000"/>
                  </a:schemeClr>
                </a:solidFill>
              </a:rPr>
              <a:t>网络环境的参数中所有节点初始能量等于</a:t>
            </a:r>
            <a:r>
              <a:rPr lang="en-US" altLang="zh-CN" sz="1200" dirty="0">
                <a:solidFill>
                  <a:schemeClr val="bg1">
                    <a:lumMod val="50000"/>
                  </a:schemeClr>
                </a:solidFill>
              </a:rPr>
              <a:t>0.1 J</a:t>
            </a:r>
            <a:endParaRPr lang="en-US" altLang="zh-CN" sz="1600" dirty="0">
              <a:solidFill>
                <a:schemeClr val="bg1">
                  <a:lumMod val="50000"/>
                </a:schemeClr>
              </a:solidFill>
            </a:endParaRPr>
          </a:p>
          <a:p>
            <a:pPr lvl="1"/>
            <a:r>
              <a:rPr lang="zh-CN" altLang="en-US" dirty="0"/>
              <a:t>①网络生存时间</a:t>
            </a:r>
            <a:endParaRPr lang="en-US" altLang="zh-CN" dirty="0"/>
          </a:p>
          <a:p>
            <a:pPr lvl="1"/>
            <a:r>
              <a:rPr lang="zh-CN" altLang="en-US" dirty="0"/>
              <a:t>②死亡节点分布</a:t>
            </a:r>
            <a:endParaRPr lang="en-US" altLang="zh-CN" dirty="0"/>
          </a:p>
          <a:p>
            <a:pPr marL="285750" indent="-285750">
              <a:buClr>
                <a:schemeClr val="accent1"/>
              </a:buClr>
              <a:buFont typeface="Wingdings" panose="05000000000000000000" pitchFamily="2" charset="2"/>
              <a:buChar char="l"/>
            </a:pPr>
            <a:r>
              <a:rPr lang="zh-CN" altLang="en-US" dirty="0"/>
              <a:t>初始能量不同</a:t>
            </a:r>
            <a:endParaRPr lang="en-US" altLang="zh-CN" dirty="0"/>
          </a:p>
          <a:p>
            <a:pPr lvl="1">
              <a:buClr>
                <a:schemeClr val="accent1"/>
              </a:buClr>
            </a:pPr>
            <a:r>
              <a:rPr lang="zh-CN" altLang="en-US" sz="1200" dirty="0">
                <a:solidFill>
                  <a:schemeClr val="bg1">
                    <a:lumMod val="50000"/>
                  </a:schemeClr>
                </a:solidFill>
              </a:rPr>
              <a:t>网络环境的参数中节点初始能量不相等，</a:t>
            </a:r>
            <a:r>
              <a:rPr lang="en-US" altLang="zh-CN" sz="1200" dirty="0">
                <a:solidFill>
                  <a:schemeClr val="bg1">
                    <a:lumMod val="50000"/>
                  </a:schemeClr>
                </a:solidFill>
              </a:rPr>
              <a:t>20%</a:t>
            </a:r>
            <a:r>
              <a:rPr lang="zh-CN" altLang="en-US" sz="1200" dirty="0">
                <a:solidFill>
                  <a:schemeClr val="bg1">
                    <a:lumMod val="50000"/>
                  </a:schemeClr>
                </a:solidFill>
              </a:rPr>
              <a:t>为</a:t>
            </a:r>
            <a:r>
              <a:rPr lang="en-US" altLang="zh-CN" sz="1200" dirty="0">
                <a:solidFill>
                  <a:schemeClr val="bg1">
                    <a:lumMod val="50000"/>
                  </a:schemeClr>
                </a:solidFill>
              </a:rPr>
              <a:t>0.05 J</a:t>
            </a:r>
            <a:r>
              <a:rPr lang="zh-CN" altLang="en-US" sz="1200" dirty="0">
                <a:solidFill>
                  <a:schemeClr val="bg1">
                    <a:lumMod val="50000"/>
                  </a:schemeClr>
                </a:solidFill>
              </a:rPr>
              <a:t>，</a:t>
            </a:r>
            <a:r>
              <a:rPr lang="en-US" altLang="zh-CN" sz="1200" dirty="0">
                <a:solidFill>
                  <a:schemeClr val="bg1">
                    <a:lumMod val="50000"/>
                  </a:schemeClr>
                </a:solidFill>
              </a:rPr>
              <a:t>80%</a:t>
            </a:r>
            <a:r>
              <a:rPr lang="zh-CN" altLang="en-US" sz="1200" dirty="0">
                <a:solidFill>
                  <a:schemeClr val="bg1">
                    <a:lumMod val="50000"/>
                  </a:schemeClr>
                </a:solidFill>
              </a:rPr>
              <a:t>为</a:t>
            </a:r>
            <a:r>
              <a:rPr lang="en-US" altLang="zh-CN" sz="1200" dirty="0">
                <a:solidFill>
                  <a:schemeClr val="bg1">
                    <a:lumMod val="50000"/>
                  </a:schemeClr>
                </a:solidFill>
              </a:rPr>
              <a:t>0.12J</a:t>
            </a:r>
            <a:endParaRPr lang="en-US" altLang="zh-CN" sz="1600" dirty="0"/>
          </a:p>
          <a:p>
            <a:pPr lvl="1"/>
            <a:r>
              <a:rPr lang="zh-CN" altLang="en-US" dirty="0"/>
              <a:t>①网络生存时间</a:t>
            </a:r>
            <a:endParaRPr lang="en-US" altLang="zh-CN" dirty="0"/>
          </a:p>
          <a:p>
            <a:pPr lvl="1"/>
            <a:r>
              <a:rPr lang="zh-CN" altLang="en-US" dirty="0"/>
              <a:t>②死亡节点分布</a:t>
            </a:r>
            <a:endParaRPr lang="en-US" altLang="zh-CN" dirty="0"/>
          </a:p>
          <a:p>
            <a:pPr marL="742950" lvl="1" indent="-285750">
              <a:buClr>
                <a:schemeClr val="accent1"/>
              </a:buClr>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365133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A7B0FA-93F4-FA8C-E1DB-B0AEE26C8943}"/>
              </a:ext>
            </a:extLst>
          </p:cNvPr>
          <p:cNvSpPr>
            <a:spLocks noGrp="1"/>
          </p:cNvSpPr>
          <p:nvPr>
            <p:ph type="title"/>
          </p:nvPr>
        </p:nvSpPr>
        <p:spPr>
          <a:xfrm>
            <a:off x="512040" y="309706"/>
            <a:ext cx="6961909" cy="937201"/>
          </a:xfrm>
        </p:spPr>
        <p:txBody>
          <a:bodyPr>
            <a:normAutofit fontScale="90000"/>
          </a:bodyPr>
          <a:lstStyle/>
          <a:p>
            <a:r>
              <a:rPr lang="zh-CN" altLang="en-US" dirty="0"/>
              <a:t>协议仿真与分析</a:t>
            </a:r>
            <a:r>
              <a:rPr lang="zh-CN" altLang="en-US" sz="1800" dirty="0"/>
              <a:t>节点初始能量相同节点随机部署</a:t>
            </a:r>
            <a:br>
              <a:rPr lang="zh-CN" altLang="en-US" sz="3600" dirty="0"/>
            </a:br>
            <a:endParaRPr lang="zh-CN" altLang="en-US" dirty="0"/>
          </a:p>
        </p:txBody>
      </p:sp>
      <p:sp>
        <p:nvSpPr>
          <p:cNvPr id="3" name="内容占位符 2">
            <a:extLst>
              <a:ext uri="{FF2B5EF4-FFF2-40B4-BE49-F238E27FC236}">
                <a16:creationId xmlns:a16="http://schemas.microsoft.com/office/drawing/2014/main" id="{8102341C-9B63-4B4D-1CD5-6DB9DBDD69B0}"/>
              </a:ext>
            </a:extLst>
          </p:cNvPr>
          <p:cNvSpPr>
            <a:spLocks noGrp="1"/>
          </p:cNvSpPr>
          <p:nvPr>
            <p:ph idx="1"/>
          </p:nvPr>
        </p:nvSpPr>
        <p:spPr>
          <a:xfrm>
            <a:off x="687752" y="1731818"/>
            <a:ext cx="4718481" cy="4135582"/>
          </a:xfrm>
        </p:spPr>
        <p:txBody>
          <a:bodyPr>
            <a:normAutofit/>
          </a:bodyPr>
          <a:lstStyle/>
          <a:p>
            <a:endParaRPr lang="en-US" altLang="zh-CN" sz="2000" dirty="0"/>
          </a:p>
          <a:p>
            <a:r>
              <a:rPr lang="zh-CN" altLang="en-US" sz="2000" dirty="0"/>
              <a:t>网络生存时间仿真：</a:t>
            </a:r>
            <a:r>
              <a:rPr lang="en-US" altLang="zh-CN" sz="2000" dirty="0"/>
              <a:t>TL-EBC</a:t>
            </a:r>
            <a:r>
              <a:rPr lang="zh-CN" altLang="en-US" sz="2000" dirty="0"/>
              <a:t>协议为</a:t>
            </a:r>
            <a:r>
              <a:rPr lang="en-US" altLang="zh-CN" sz="2000" dirty="0"/>
              <a:t>319</a:t>
            </a:r>
            <a:r>
              <a:rPr lang="zh-CN" altLang="en-US" sz="2000" dirty="0"/>
              <a:t>轮，较</a:t>
            </a:r>
            <a:r>
              <a:rPr lang="en-US" altLang="zh-CN" sz="2000" dirty="0"/>
              <a:t>PSO-C(275</a:t>
            </a:r>
            <a:r>
              <a:rPr lang="zh-CN" altLang="en-US" sz="2000" dirty="0"/>
              <a:t>轮）和</a:t>
            </a:r>
            <a:r>
              <a:rPr lang="en-US" altLang="zh-CN" sz="2000" dirty="0"/>
              <a:t>LEACH</a:t>
            </a:r>
            <a:r>
              <a:rPr lang="zh-CN" altLang="en-US" sz="2000" dirty="0"/>
              <a:t>（</a:t>
            </a:r>
            <a:r>
              <a:rPr lang="en-US" altLang="zh-CN" sz="2000" dirty="0"/>
              <a:t>178</a:t>
            </a:r>
            <a:r>
              <a:rPr lang="zh-CN" altLang="en-US" sz="2000" dirty="0"/>
              <a:t>轮</a:t>
            </a:r>
            <a:r>
              <a:rPr lang="en-US" altLang="zh-CN" sz="2000" dirty="0"/>
              <a:t>〉</a:t>
            </a:r>
            <a:r>
              <a:rPr lang="zh-CN" altLang="en-US" sz="2000" dirty="0"/>
              <a:t>分别延长了</a:t>
            </a:r>
            <a:r>
              <a:rPr lang="en-US" altLang="zh-CN" sz="2000" dirty="0"/>
              <a:t>16%</a:t>
            </a:r>
            <a:r>
              <a:rPr lang="zh-CN" altLang="en-US" sz="2000" dirty="0"/>
              <a:t>和</a:t>
            </a:r>
            <a:r>
              <a:rPr lang="en-US" altLang="zh-CN" sz="2000" dirty="0"/>
              <a:t>79.2%</a:t>
            </a:r>
            <a:r>
              <a:rPr lang="zh-CN" altLang="en-US" sz="2000" dirty="0"/>
              <a:t>。</a:t>
            </a:r>
            <a:endParaRPr lang="en-US" altLang="zh-CN" sz="2000" dirty="0"/>
          </a:p>
          <a:p>
            <a:r>
              <a:rPr lang="zh-CN" altLang="en-US" sz="2000" dirty="0"/>
              <a:t>死亡节点分布仿真：空心的圆圈表示死亡的节点</a:t>
            </a:r>
          </a:p>
          <a:p>
            <a:endParaRPr lang="zh-CN" altLang="en-US" sz="2000" dirty="0"/>
          </a:p>
          <a:p>
            <a:endParaRPr lang="zh-CN" altLang="en-US" sz="2000" dirty="0"/>
          </a:p>
        </p:txBody>
      </p:sp>
      <p:pic>
        <p:nvPicPr>
          <p:cNvPr id="7170" name="Picture 2">
            <a:extLst>
              <a:ext uri="{FF2B5EF4-FFF2-40B4-BE49-F238E27FC236}">
                <a16:creationId xmlns:a16="http://schemas.microsoft.com/office/drawing/2014/main" id="{192780E2-0777-D71D-6116-73E9FA206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625" y="3997890"/>
            <a:ext cx="4506625" cy="28601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C2D7439-32E4-FADA-B163-A3D2AEC06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50" y="0"/>
            <a:ext cx="346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47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F3CEC-F654-EBE8-D8FB-26C35370D1D6}"/>
              </a:ext>
            </a:extLst>
          </p:cNvPr>
          <p:cNvSpPr>
            <a:spLocks noGrp="1"/>
          </p:cNvSpPr>
          <p:nvPr>
            <p:ph type="title"/>
          </p:nvPr>
        </p:nvSpPr>
        <p:spPr>
          <a:xfrm>
            <a:off x="491836" y="323561"/>
            <a:ext cx="7100455" cy="937201"/>
          </a:xfrm>
        </p:spPr>
        <p:txBody>
          <a:bodyPr>
            <a:normAutofit/>
          </a:bodyPr>
          <a:lstStyle/>
          <a:p>
            <a:r>
              <a:rPr lang="zh-CN" altLang="en-US" dirty="0"/>
              <a:t>协议仿真与分析</a:t>
            </a:r>
            <a:r>
              <a:rPr lang="zh-CN" altLang="en-US" sz="1800" dirty="0"/>
              <a:t>节点初始能量不同节点随机部署</a:t>
            </a:r>
            <a:endParaRPr lang="zh-CN" altLang="en-US" dirty="0"/>
          </a:p>
        </p:txBody>
      </p:sp>
      <p:pic>
        <p:nvPicPr>
          <p:cNvPr id="8194" name="Picture 2">
            <a:extLst>
              <a:ext uri="{FF2B5EF4-FFF2-40B4-BE49-F238E27FC236}">
                <a16:creationId xmlns:a16="http://schemas.microsoft.com/office/drawing/2014/main" id="{DB4A4484-23CC-7AB0-3D1A-6C49D1E4B7A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9225" y="3762015"/>
            <a:ext cx="3952615" cy="294358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67EB3E2-5F84-1BB7-0378-CE974BCC33E6}"/>
              </a:ext>
            </a:extLst>
          </p:cNvPr>
          <p:cNvSpPr txBox="1"/>
          <p:nvPr/>
        </p:nvSpPr>
        <p:spPr>
          <a:xfrm>
            <a:off x="415636" y="2879726"/>
            <a:ext cx="3422072" cy="923330"/>
          </a:xfrm>
          <a:prstGeom prst="rect">
            <a:avLst/>
          </a:prstGeom>
          <a:noFill/>
        </p:spPr>
        <p:txBody>
          <a:bodyPr wrap="square">
            <a:spAutoFit/>
          </a:bodyPr>
          <a:lstStyle/>
          <a:p>
            <a:r>
              <a:rPr lang="zh-CN" altLang="en-US" dirty="0"/>
              <a:t>网络环境的参数中节点初始能量不相等，</a:t>
            </a:r>
            <a:r>
              <a:rPr lang="en-US" altLang="zh-CN" dirty="0"/>
              <a:t>20%</a:t>
            </a:r>
            <a:r>
              <a:rPr lang="zh-CN" altLang="en-US" dirty="0"/>
              <a:t>为</a:t>
            </a:r>
            <a:r>
              <a:rPr lang="en-US" altLang="zh-CN" dirty="0"/>
              <a:t>0.05 J</a:t>
            </a:r>
            <a:r>
              <a:rPr lang="zh-CN" altLang="en-US" dirty="0"/>
              <a:t>，表示为圆圈，</a:t>
            </a:r>
            <a:r>
              <a:rPr lang="en-US" altLang="zh-CN" dirty="0"/>
              <a:t>80%</a:t>
            </a:r>
            <a:r>
              <a:rPr lang="zh-CN" altLang="en-US" dirty="0"/>
              <a:t>为</a:t>
            </a:r>
            <a:r>
              <a:rPr lang="en-US" altLang="zh-CN" dirty="0"/>
              <a:t>0.12J</a:t>
            </a:r>
            <a:r>
              <a:rPr lang="zh-CN" altLang="en-US" dirty="0"/>
              <a:t>，表示为加号。</a:t>
            </a:r>
          </a:p>
        </p:txBody>
      </p:sp>
      <p:pic>
        <p:nvPicPr>
          <p:cNvPr id="8196" name="Picture 4">
            <a:extLst>
              <a:ext uri="{FF2B5EF4-FFF2-40B4-BE49-F238E27FC236}">
                <a16:creationId xmlns:a16="http://schemas.microsoft.com/office/drawing/2014/main" id="{F67686CB-7F97-32A3-F7E8-5CBA9FE2D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131" y="3757740"/>
            <a:ext cx="4222649" cy="310026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0D43D3A0-17A4-4CA4-27ED-70AFC2DCB3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75" y="0"/>
            <a:ext cx="3032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7B51EE37-18D4-8CEE-0B87-786527211B77}"/>
              </a:ext>
            </a:extLst>
          </p:cNvPr>
          <p:cNvSpPr txBox="1">
            <a:spLocks/>
          </p:cNvSpPr>
          <p:nvPr/>
        </p:nvSpPr>
        <p:spPr>
          <a:xfrm>
            <a:off x="4758617" y="1988433"/>
            <a:ext cx="4401676" cy="2403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p>
          <a:p>
            <a:r>
              <a:rPr lang="zh-CN" altLang="en-US" sz="1800" dirty="0"/>
              <a:t>网络生存时间仿真：</a:t>
            </a:r>
            <a:r>
              <a:rPr lang="en-US" altLang="zh-CN" sz="1800" dirty="0"/>
              <a:t>TL-EBC </a:t>
            </a:r>
            <a:r>
              <a:rPr lang="zh-CN" altLang="en-US" sz="1800" dirty="0"/>
              <a:t>协议（</a:t>
            </a:r>
            <a:r>
              <a:rPr lang="en-US" altLang="zh-CN" sz="1800" dirty="0"/>
              <a:t>347</a:t>
            </a:r>
            <a:r>
              <a:rPr lang="zh-CN" altLang="en-US" sz="1800" dirty="0"/>
              <a:t>轮</a:t>
            </a:r>
            <a:r>
              <a:rPr lang="en-US" altLang="zh-CN" sz="1800" dirty="0"/>
              <a:t>)</a:t>
            </a:r>
            <a:r>
              <a:rPr lang="zh-CN" altLang="en-US" sz="1800" dirty="0"/>
              <a:t>较</a:t>
            </a:r>
            <a:r>
              <a:rPr lang="en-US" altLang="zh-CN" sz="1800" dirty="0"/>
              <a:t>PSO-C(286</a:t>
            </a:r>
            <a:r>
              <a:rPr lang="zh-CN" altLang="en-US" sz="1800" dirty="0"/>
              <a:t>轮）和</a:t>
            </a:r>
            <a:r>
              <a:rPr lang="en-US" altLang="zh-CN" sz="1800" dirty="0"/>
              <a:t>LEACH (167</a:t>
            </a:r>
            <a:r>
              <a:rPr lang="zh-CN" altLang="en-US" sz="1800" dirty="0"/>
              <a:t>轮）</a:t>
            </a:r>
            <a:endParaRPr lang="en-US" altLang="zh-CN" sz="1800" dirty="0"/>
          </a:p>
          <a:p>
            <a:r>
              <a:rPr lang="zh-CN" altLang="en-US" sz="1800" dirty="0"/>
              <a:t>死亡节点分布仿真：空心的圆圈表示死亡的节点</a:t>
            </a:r>
          </a:p>
          <a:p>
            <a:pPr marL="0" indent="0">
              <a:buNone/>
            </a:pPr>
            <a:endParaRPr lang="zh-CN" altLang="en-US" sz="1800" dirty="0"/>
          </a:p>
          <a:p>
            <a:endParaRPr lang="zh-CN" altLang="en-US" sz="1800" dirty="0"/>
          </a:p>
        </p:txBody>
      </p:sp>
    </p:spTree>
    <p:extLst>
      <p:ext uri="{BB962C8B-B14F-4D97-AF65-F5344CB8AC3E}">
        <p14:creationId xmlns:p14="http://schemas.microsoft.com/office/powerpoint/2010/main" val="3006863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19DE9-D310-3E72-8F02-D264A4BA99BA}"/>
              </a:ext>
            </a:extLst>
          </p:cNvPr>
          <p:cNvSpPr>
            <a:spLocks noGrp="1"/>
          </p:cNvSpPr>
          <p:nvPr>
            <p:ph type="title"/>
          </p:nvPr>
        </p:nvSpPr>
        <p:spPr>
          <a:xfrm>
            <a:off x="1573305" y="1443318"/>
            <a:ext cx="3052482" cy="1063621"/>
          </a:xfrm>
        </p:spPr>
        <p:txBody>
          <a:bodyPr/>
          <a:lstStyle/>
          <a:p>
            <a:r>
              <a:rPr lang="en-US" altLang="zh-CN" b="1" dirty="0">
                <a:solidFill>
                  <a:schemeClr val="bg1">
                    <a:lumMod val="50000"/>
                  </a:schemeClr>
                </a:solidFill>
              </a:rPr>
              <a:t>Thank you</a:t>
            </a:r>
            <a:endParaRPr lang="zh-CN" altLang="en-US" b="1" dirty="0">
              <a:solidFill>
                <a:schemeClr val="bg1">
                  <a:lumMod val="50000"/>
                </a:schemeClr>
              </a:solidFill>
            </a:endParaRPr>
          </a:p>
        </p:txBody>
      </p:sp>
      <p:sp>
        <p:nvSpPr>
          <p:cNvPr id="3" name="内容占位符 2">
            <a:extLst>
              <a:ext uri="{FF2B5EF4-FFF2-40B4-BE49-F238E27FC236}">
                <a16:creationId xmlns:a16="http://schemas.microsoft.com/office/drawing/2014/main" id="{9C7DB2D4-1CE5-6C50-1E62-F1330B8086E5}"/>
              </a:ext>
            </a:extLst>
          </p:cNvPr>
          <p:cNvSpPr>
            <a:spLocks noGrp="1"/>
          </p:cNvSpPr>
          <p:nvPr>
            <p:ph idx="1"/>
          </p:nvPr>
        </p:nvSpPr>
        <p:spPr>
          <a:xfrm>
            <a:off x="1573305" y="2605554"/>
            <a:ext cx="3133165" cy="953434"/>
          </a:xfrm>
        </p:spPr>
        <p:txBody>
          <a:bodyPr/>
          <a:lstStyle/>
          <a:p>
            <a:pPr marL="0" indent="0">
              <a:buNone/>
            </a:pPr>
            <a:r>
              <a:rPr lang="zh-CN" altLang="en-US" b="1" dirty="0">
                <a:solidFill>
                  <a:schemeClr val="accent5">
                    <a:lumMod val="75000"/>
                  </a:schemeClr>
                </a:solidFill>
              </a:rPr>
              <a:t>我的汇报结束</a:t>
            </a:r>
          </a:p>
        </p:txBody>
      </p:sp>
      <p:cxnSp>
        <p:nvCxnSpPr>
          <p:cNvPr id="5" name="直接连接符 4">
            <a:extLst>
              <a:ext uri="{FF2B5EF4-FFF2-40B4-BE49-F238E27FC236}">
                <a16:creationId xmlns:a16="http://schemas.microsoft.com/office/drawing/2014/main" id="{E2B31CB9-3A4B-41C3-1986-3CBC2FBB06E8}"/>
              </a:ext>
            </a:extLst>
          </p:cNvPr>
          <p:cNvCxnSpPr>
            <a:cxnSpLocks/>
          </p:cNvCxnSpPr>
          <p:nvPr/>
        </p:nvCxnSpPr>
        <p:spPr>
          <a:xfrm>
            <a:off x="1470211" y="2375647"/>
            <a:ext cx="48230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8ED4E332-6461-A790-6445-C73E29545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891" y="375055"/>
            <a:ext cx="1827935" cy="1795866"/>
          </a:xfrm>
          <a:prstGeom prst="rect">
            <a:avLst/>
          </a:prstGeom>
        </p:spPr>
      </p:pic>
      <p:sp>
        <p:nvSpPr>
          <p:cNvPr id="9" name="文本框 8">
            <a:extLst>
              <a:ext uri="{FF2B5EF4-FFF2-40B4-BE49-F238E27FC236}">
                <a16:creationId xmlns:a16="http://schemas.microsoft.com/office/drawing/2014/main" id="{03DADBB0-F874-7782-350E-9D13C8CF8BE9}"/>
              </a:ext>
            </a:extLst>
          </p:cNvPr>
          <p:cNvSpPr txBox="1"/>
          <p:nvPr/>
        </p:nvSpPr>
        <p:spPr>
          <a:xfrm>
            <a:off x="1573305" y="5495366"/>
            <a:ext cx="4061012" cy="369332"/>
          </a:xfrm>
          <a:prstGeom prst="rect">
            <a:avLst/>
          </a:prstGeom>
          <a:noFill/>
        </p:spPr>
        <p:txBody>
          <a:bodyPr wrap="square" rtlCol="0">
            <a:spAutoFit/>
          </a:bodyPr>
          <a:lstStyle/>
          <a:p>
            <a:r>
              <a:rPr lang="zh-CN" altLang="en-US" dirty="0"/>
              <a:t>陈治丞   汇报于</a:t>
            </a:r>
            <a:r>
              <a:rPr lang="en-US" altLang="zh-CN" dirty="0"/>
              <a:t>2023-11-11</a:t>
            </a:r>
            <a:endParaRPr lang="zh-CN" altLang="en-US" dirty="0"/>
          </a:p>
        </p:txBody>
      </p:sp>
    </p:spTree>
    <p:extLst>
      <p:ext uri="{BB962C8B-B14F-4D97-AF65-F5344CB8AC3E}">
        <p14:creationId xmlns:p14="http://schemas.microsoft.com/office/powerpoint/2010/main" val="2901357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F39AAD5-C82D-DC7B-E828-68667625093D}"/>
              </a:ext>
            </a:extLst>
          </p:cNvPr>
          <p:cNvPicPr>
            <a:picLocks noChangeAspect="1"/>
          </p:cNvPicPr>
          <p:nvPr/>
        </p:nvPicPr>
        <p:blipFill>
          <a:blip r:embed="rId3"/>
          <a:stretch>
            <a:fillRect/>
          </a:stretch>
        </p:blipFill>
        <p:spPr>
          <a:xfrm>
            <a:off x="1703923" y="-87549"/>
            <a:ext cx="8784153" cy="6858000"/>
          </a:xfrm>
          <a:prstGeom prst="rect">
            <a:avLst/>
          </a:prstGeom>
        </p:spPr>
      </p:pic>
    </p:spTree>
    <p:extLst>
      <p:ext uri="{BB962C8B-B14F-4D97-AF65-F5344CB8AC3E}">
        <p14:creationId xmlns:p14="http://schemas.microsoft.com/office/powerpoint/2010/main" val="3567468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70214-F6B6-F493-5282-04ACD8C3D47B}"/>
              </a:ext>
            </a:extLst>
          </p:cNvPr>
          <p:cNvSpPr>
            <a:spLocks noGrp="1"/>
          </p:cNvSpPr>
          <p:nvPr>
            <p:ph type="title"/>
          </p:nvPr>
        </p:nvSpPr>
        <p:spPr/>
        <p:txBody>
          <a:bodyPr/>
          <a:lstStyle/>
          <a:p>
            <a:r>
              <a:rPr lang="en-US" altLang="zh-CN" dirty="0"/>
              <a:t>PSO</a:t>
            </a:r>
            <a:r>
              <a:rPr lang="zh-CN" altLang="en-US" dirty="0"/>
              <a:t>算法（粒子群算法）</a:t>
            </a:r>
          </a:p>
        </p:txBody>
      </p:sp>
      <p:pic>
        <p:nvPicPr>
          <p:cNvPr id="1026" name="Picture 2">
            <a:extLst>
              <a:ext uri="{FF2B5EF4-FFF2-40B4-BE49-F238E27FC236}">
                <a16:creationId xmlns:a16="http://schemas.microsoft.com/office/drawing/2014/main" id="{8527A54E-93FB-6FA5-E2A4-A385B30D8F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01257" y="1418794"/>
            <a:ext cx="5955740"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968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36085-0A13-5C1A-2464-22DBA5236FBF}"/>
              </a:ext>
            </a:extLst>
          </p:cNvPr>
          <p:cNvSpPr>
            <a:spLocks noGrp="1"/>
          </p:cNvSpPr>
          <p:nvPr>
            <p:ph type="title"/>
          </p:nvPr>
        </p:nvSpPr>
        <p:spPr/>
        <p:txBody>
          <a:bodyPr/>
          <a:lstStyle/>
          <a:p>
            <a:r>
              <a:rPr lang="en-US" altLang="zh-CN" dirty="0"/>
              <a:t>PSO</a:t>
            </a:r>
            <a:r>
              <a:rPr lang="zh-CN" altLang="en-US" dirty="0"/>
              <a:t>算法（粒子群算法）</a:t>
            </a:r>
          </a:p>
        </p:txBody>
      </p:sp>
      <p:pic>
        <p:nvPicPr>
          <p:cNvPr id="5" name="内容占位符 4">
            <a:extLst>
              <a:ext uri="{FF2B5EF4-FFF2-40B4-BE49-F238E27FC236}">
                <a16:creationId xmlns:a16="http://schemas.microsoft.com/office/drawing/2014/main" id="{B719F55D-2FCD-E25A-0531-9A6D0B6F8947}"/>
              </a:ext>
            </a:extLst>
          </p:cNvPr>
          <p:cNvPicPr>
            <a:picLocks noGrp="1" noChangeAspect="1"/>
          </p:cNvPicPr>
          <p:nvPr>
            <p:ph idx="1"/>
          </p:nvPr>
        </p:nvPicPr>
        <p:blipFill>
          <a:blip r:embed="rId2"/>
          <a:stretch>
            <a:fillRect/>
          </a:stretch>
        </p:blipFill>
        <p:spPr>
          <a:xfrm>
            <a:off x="1427017" y="1503218"/>
            <a:ext cx="3798734" cy="4758854"/>
          </a:xfrm>
        </p:spPr>
      </p:pic>
      <p:pic>
        <p:nvPicPr>
          <p:cNvPr id="7" name="图片 6">
            <a:extLst>
              <a:ext uri="{FF2B5EF4-FFF2-40B4-BE49-F238E27FC236}">
                <a16:creationId xmlns:a16="http://schemas.microsoft.com/office/drawing/2014/main" id="{5453BF50-0B6A-21D7-C30D-25BC158F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346" y="1503218"/>
            <a:ext cx="4346878" cy="4866227"/>
          </a:xfrm>
          <a:prstGeom prst="rect">
            <a:avLst/>
          </a:prstGeom>
        </p:spPr>
      </p:pic>
    </p:spTree>
    <p:extLst>
      <p:ext uri="{BB962C8B-B14F-4D97-AF65-F5344CB8AC3E}">
        <p14:creationId xmlns:p14="http://schemas.microsoft.com/office/powerpoint/2010/main" val="3078808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F37E0-690F-D261-7BE1-C35B5DFC3984}"/>
              </a:ext>
            </a:extLst>
          </p:cNvPr>
          <p:cNvSpPr>
            <a:spLocks noGrp="1"/>
          </p:cNvSpPr>
          <p:nvPr>
            <p:ph type="title"/>
          </p:nvPr>
        </p:nvSpPr>
        <p:spPr/>
        <p:txBody>
          <a:bodyPr/>
          <a:lstStyle/>
          <a:p>
            <a:r>
              <a:rPr lang="zh-CN" altLang="en-US" dirty="0"/>
              <a:t>协议相关的模型及假定</a:t>
            </a:r>
          </a:p>
        </p:txBody>
      </p:sp>
      <p:sp>
        <p:nvSpPr>
          <p:cNvPr id="3" name="内容占位符 2">
            <a:extLst>
              <a:ext uri="{FF2B5EF4-FFF2-40B4-BE49-F238E27FC236}">
                <a16:creationId xmlns:a16="http://schemas.microsoft.com/office/drawing/2014/main" id="{16D160CF-7D5B-67B0-D4CE-793ADB5880B2}"/>
              </a:ext>
            </a:extLst>
          </p:cNvPr>
          <p:cNvSpPr>
            <a:spLocks noGrp="1"/>
          </p:cNvSpPr>
          <p:nvPr>
            <p:ph idx="1"/>
          </p:nvPr>
        </p:nvSpPr>
        <p:spPr>
          <a:xfrm>
            <a:off x="602672" y="1558635"/>
            <a:ext cx="10051473" cy="4975803"/>
          </a:xfrm>
        </p:spPr>
        <p:txBody>
          <a:bodyPr>
            <a:normAutofit/>
          </a:bodyPr>
          <a:lstStyle/>
          <a:p>
            <a:r>
              <a:rPr lang="zh-CN" altLang="en-US" sz="2400" dirty="0">
                <a:solidFill>
                  <a:schemeClr val="accent1">
                    <a:lumMod val="75000"/>
                  </a:schemeClr>
                </a:solidFill>
              </a:rPr>
              <a:t>网络模型及假定</a:t>
            </a:r>
            <a:endParaRPr lang="en-US" altLang="zh-CN" sz="2400" dirty="0">
              <a:solidFill>
                <a:schemeClr val="accent1">
                  <a:lumMod val="75000"/>
                </a:schemeClr>
              </a:solidFill>
            </a:endParaRPr>
          </a:p>
          <a:p>
            <a:pPr marL="457200" lvl="1" indent="0">
              <a:buNone/>
            </a:pPr>
            <a:r>
              <a:rPr lang="zh-CN" altLang="en-US" sz="1600" dirty="0">
                <a:solidFill>
                  <a:schemeClr val="bg1">
                    <a:lumMod val="50000"/>
                  </a:schemeClr>
                </a:solidFill>
              </a:rPr>
              <a:t>①节点具有唯一</a:t>
            </a:r>
            <a:r>
              <a:rPr lang="en-US" altLang="zh-CN" sz="1600" dirty="0">
                <a:solidFill>
                  <a:schemeClr val="bg1">
                    <a:lumMod val="50000"/>
                  </a:schemeClr>
                </a:solidFill>
              </a:rPr>
              <a:t>ID</a:t>
            </a:r>
            <a:r>
              <a:rPr lang="zh-CN" altLang="en-US" sz="1600" dirty="0">
                <a:solidFill>
                  <a:schemeClr val="bg1">
                    <a:lumMod val="50000"/>
                  </a:schemeClr>
                </a:solidFill>
              </a:rPr>
              <a:t>，均匀分布在监测区域</a:t>
            </a:r>
            <a:r>
              <a:rPr lang="en-US" altLang="zh-CN" sz="1600" dirty="0">
                <a:solidFill>
                  <a:schemeClr val="bg1">
                    <a:lumMod val="50000"/>
                  </a:schemeClr>
                </a:solidFill>
              </a:rPr>
              <a:t>;</a:t>
            </a:r>
          </a:p>
          <a:p>
            <a:pPr marL="457200" lvl="1" indent="0">
              <a:buNone/>
            </a:pPr>
            <a:r>
              <a:rPr lang="en-US" altLang="zh-CN" sz="1600" dirty="0">
                <a:solidFill>
                  <a:schemeClr val="bg1">
                    <a:lumMod val="50000"/>
                  </a:schemeClr>
                </a:solidFill>
              </a:rPr>
              <a:t>②</a:t>
            </a:r>
            <a:r>
              <a:rPr lang="zh-CN" altLang="en-US" sz="1600" dirty="0">
                <a:solidFill>
                  <a:schemeClr val="bg1">
                    <a:lumMod val="50000"/>
                  </a:schemeClr>
                </a:solidFill>
              </a:rPr>
              <a:t>所有节点固定并且能量有限，基站位置固定，能量不受限</a:t>
            </a:r>
            <a:r>
              <a:rPr lang="en-US" altLang="zh-CN" sz="1600" dirty="0">
                <a:solidFill>
                  <a:schemeClr val="bg1">
                    <a:lumMod val="50000"/>
                  </a:schemeClr>
                </a:solidFill>
              </a:rPr>
              <a:t>;</a:t>
            </a:r>
          </a:p>
          <a:p>
            <a:pPr marL="457200" lvl="1" indent="0">
              <a:buNone/>
            </a:pPr>
            <a:r>
              <a:rPr lang="en-US" altLang="zh-CN" sz="1600" dirty="0">
                <a:solidFill>
                  <a:schemeClr val="bg1">
                    <a:lumMod val="50000"/>
                  </a:schemeClr>
                </a:solidFill>
              </a:rPr>
              <a:t>③</a:t>
            </a:r>
            <a:r>
              <a:rPr lang="zh-CN" altLang="en-US" sz="1600" dirty="0">
                <a:solidFill>
                  <a:schemeClr val="bg1">
                    <a:lumMod val="50000"/>
                  </a:schemeClr>
                </a:solidFill>
              </a:rPr>
              <a:t>所有节点具有相似的能力（计算</a:t>
            </a:r>
            <a:r>
              <a:rPr lang="en-US" altLang="zh-CN" sz="1600" dirty="0">
                <a:solidFill>
                  <a:schemeClr val="bg1">
                    <a:lumMod val="50000"/>
                  </a:schemeClr>
                </a:solidFill>
              </a:rPr>
              <a:t>/</a:t>
            </a:r>
            <a:r>
              <a:rPr lang="zh-CN" altLang="en-US" sz="1600" dirty="0">
                <a:solidFill>
                  <a:schemeClr val="bg1">
                    <a:lumMod val="50000"/>
                  </a:schemeClr>
                </a:solidFill>
              </a:rPr>
              <a:t>存储</a:t>
            </a:r>
            <a:r>
              <a:rPr lang="en-US" altLang="zh-CN" sz="1600" dirty="0">
                <a:solidFill>
                  <a:schemeClr val="bg1">
                    <a:lumMod val="50000"/>
                  </a:schemeClr>
                </a:solidFill>
              </a:rPr>
              <a:t>/</a:t>
            </a:r>
            <a:r>
              <a:rPr lang="zh-CN" altLang="en-US" sz="1600" dirty="0">
                <a:solidFill>
                  <a:schemeClr val="bg1">
                    <a:lumMod val="50000"/>
                  </a:schemeClr>
                </a:solidFill>
              </a:rPr>
              <a:t>通信</a:t>
            </a:r>
            <a:r>
              <a:rPr lang="en-US" altLang="zh-CN" sz="1600" dirty="0">
                <a:solidFill>
                  <a:schemeClr val="bg1">
                    <a:lumMod val="50000"/>
                  </a:schemeClr>
                </a:solidFill>
              </a:rPr>
              <a:t>)</a:t>
            </a:r>
            <a:r>
              <a:rPr lang="zh-CN" altLang="en-US" sz="1600" dirty="0">
                <a:solidFill>
                  <a:schemeClr val="bg1">
                    <a:lumMod val="50000"/>
                  </a:schemeClr>
                </a:solidFill>
              </a:rPr>
              <a:t>，并且地位平等，都能够充当簇头或者成员节点</a:t>
            </a:r>
            <a:r>
              <a:rPr lang="en-US" altLang="zh-CN" sz="1600" dirty="0">
                <a:solidFill>
                  <a:schemeClr val="bg1">
                    <a:lumMod val="50000"/>
                  </a:schemeClr>
                </a:solidFill>
              </a:rPr>
              <a:t>;</a:t>
            </a:r>
          </a:p>
          <a:p>
            <a:pPr marL="457200" lvl="1" indent="0">
              <a:buNone/>
            </a:pPr>
            <a:r>
              <a:rPr lang="en-US" altLang="zh-CN" sz="1600" dirty="0">
                <a:solidFill>
                  <a:schemeClr val="bg1">
                    <a:lumMod val="50000"/>
                  </a:schemeClr>
                </a:solidFill>
              </a:rPr>
              <a:t>④</a:t>
            </a:r>
            <a:r>
              <a:rPr lang="zh-CN" altLang="en-US" sz="1600" dirty="0">
                <a:solidFill>
                  <a:schemeClr val="bg1">
                    <a:lumMod val="50000"/>
                  </a:schemeClr>
                </a:solidFill>
              </a:rPr>
              <a:t>节点通信功率可调，即节点可以根据距离来调整发射功率的大小</a:t>
            </a:r>
            <a:r>
              <a:rPr lang="en-US" altLang="zh-CN" sz="1600" dirty="0">
                <a:solidFill>
                  <a:schemeClr val="bg1">
                    <a:lumMod val="50000"/>
                  </a:schemeClr>
                </a:solidFill>
              </a:rPr>
              <a:t>;</a:t>
            </a:r>
          </a:p>
          <a:p>
            <a:pPr marL="457200" lvl="1" indent="0">
              <a:buNone/>
            </a:pPr>
            <a:r>
              <a:rPr lang="en-US" altLang="zh-CN" sz="1600" dirty="0">
                <a:solidFill>
                  <a:schemeClr val="bg1">
                    <a:lumMod val="50000"/>
                  </a:schemeClr>
                </a:solidFill>
              </a:rPr>
              <a:t>⑤</a:t>
            </a:r>
            <a:r>
              <a:rPr lang="zh-CN" altLang="en-US" sz="1600" dirty="0">
                <a:solidFill>
                  <a:schemeClr val="bg1">
                    <a:lumMod val="50000"/>
                  </a:schemeClr>
                </a:solidFill>
              </a:rPr>
              <a:t>节点具有位置感知能力</a:t>
            </a:r>
            <a:r>
              <a:rPr lang="en-US" altLang="zh-CN" sz="1600" dirty="0">
                <a:solidFill>
                  <a:schemeClr val="bg1">
                    <a:lumMod val="50000"/>
                  </a:schemeClr>
                </a:solidFill>
              </a:rPr>
              <a:t>;</a:t>
            </a:r>
          </a:p>
          <a:p>
            <a:pPr marL="457200" lvl="1" indent="0">
              <a:buNone/>
            </a:pPr>
            <a:r>
              <a:rPr lang="en-US" altLang="zh-CN" sz="1600" dirty="0">
                <a:solidFill>
                  <a:schemeClr val="bg1">
                    <a:lumMod val="50000"/>
                  </a:schemeClr>
                </a:solidFill>
              </a:rPr>
              <a:t>⑥</a:t>
            </a:r>
            <a:r>
              <a:rPr lang="zh-CN" altLang="en-US" sz="1600" dirty="0">
                <a:solidFill>
                  <a:schemeClr val="bg1">
                    <a:lumMod val="50000"/>
                  </a:schemeClr>
                </a:solidFill>
              </a:rPr>
              <a:t>采用数据融合技术减少传输的数据量</a:t>
            </a:r>
            <a:r>
              <a:rPr lang="en-US" altLang="zh-CN" sz="1600" dirty="0">
                <a:solidFill>
                  <a:schemeClr val="bg1">
                    <a:lumMod val="50000"/>
                  </a:schemeClr>
                </a:solidFill>
              </a:rPr>
              <a:t>;</a:t>
            </a:r>
          </a:p>
          <a:p>
            <a:pPr marL="457200" lvl="1" indent="0">
              <a:buNone/>
            </a:pPr>
            <a:r>
              <a:rPr lang="en-US" altLang="zh-CN" sz="1600" dirty="0">
                <a:solidFill>
                  <a:schemeClr val="bg1">
                    <a:lumMod val="50000"/>
                  </a:schemeClr>
                </a:solidFill>
              </a:rPr>
              <a:t>⑦</a:t>
            </a:r>
            <a:r>
              <a:rPr lang="zh-CN" altLang="en-US" sz="1600" dirty="0">
                <a:solidFill>
                  <a:schemeClr val="bg1">
                    <a:lumMod val="50000"/>
                  </a:schemeClr>
                </a:solidFill>
              </a:rPr>
              <a:t>每个节点周期执行数据采集任务，并始终有数据传送至基站。</a:t>
            </a:r>
          </a:p>
          <a:p>
            <a:r>
              <a:rPr lang="zh-CN" altLang="en-US" sz="2400" dirty="0">
                <a:solidFill>
                  <a:schemeClr val="accent1">
                    <a:lumMod val="75000"/>
                  </a:schemeClr>
                </a:solidFill>
              </a:rPr>
              <a:t>数据收集方式</a:t>
            </a:r>
            <a:endParaRPr lang="en-US" altLang="zh-CN" sz="2400" dirty="0">
              <a:solidFill>
                <a:schemeClr val="accent1">
                  <a:lumMod val="75000"/>
                </a:schemeClr>
              </a:solidFill>
            </a:endParaRPr>
          </a:p>
          <a:p>
            <a:r>
              <a:rPr lang="zh-CN" altLang="en-US" sz="2400" dirty="0">
                <a:solidFill>
                  <a:schemeClr val="accent1">
                    <a:lumMod val="75000"/>
                  </a:schemeClr>
                </a:solidFill>
              </a:rPr>
              <a:t>无线通信能耗模型</a:t>
            </a:r>
            <a:endParaRPr lang="en-US" altLang="zh-CN" sz="2400" dirty="0">
              <a:solidFill>
                <a:schemeClr val="accent1">
                  <a:lumMod val="75000"/>
                </a:schemeClr>
              </a:solidFill>
            </a:endParaRPr>
          </a:p>
          <a:p>
            <a:pPr marL="457200" lvl="1" indent="0">
              <a:buNone/>
            </a:pPr>
            <a:r>
              <a:rPr lang="zh-CN" altLang="en-US" sz="1600" dirty="0">
                <a:solidFill>
                  <a:schemeClr val="bg1">
                    <a:lumMod val="50000"/>
                  </a:schemeClr>
                </a:solidFill>
              </a:rPr>
              <a:t>采用与经典</a:t>
            </a:r>
            <a:r>
              <a:rPr lang="en-US" altLang="zh-CN" sz="1600" dirty="0">
                <a:solidFill>
                  <a:schemeClr val="bg1">
                    <a:lumMod val="50000"/>
                  </a:schemeClr>
                </a:solidFill>
              </a:rPr>
              <a:t>LEACH</a:t>
            </a:r>
            <a:r>
              <a:rPr lang="zh-CN" altLang="en-US" sz="1600" dirty="0">
                <a:solidFill>
                  <a:schemeClr val="bg1">
                    <a:lumMod val="50000"/>
                  </a:schemeClr>
                </a:solidFill>
              </a:rPr>
              <a:t>分簇路由协议相同的能耗模型</a:t>
            </a:r>
            <a:endParaRPr lang="en-US" altLang="zh-CN" sz="1600" dirty="0">
              <a:solidFill>
                <a:schemeClr val="bg1">
                  <a:lumMod val="50000"/>
                </a:schemeClr>
              </a:solidFill>
            </a:endParaRPr>
          </a:p>
          <a:p>
            <a:r>
              <a:rPr lang="zh-CN" altLang="en-US" sz="2400" dirty="0">
                <a:solidFill>
                  <a:schemeClr val="accent1">
                    <a:lumMod val="75000"/>
                  </a:schemeClr>
                </a:solidFill>
              </a:rPr>
              <a:t>数据融合模型</a:t>
            </a:r>
          </a:p>
        </p:txBody>
      </p:sp>
    </p:spTree>
    <p:extLst>
      <p:ext uri="{BB962C8B-B14F-4D97-AF65-F5344CB8AC3E}">
        <p14:creationId xmlns:p14="http://schemas.microsoft.com/office/powerpoint/2010/main" val="1317571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D3C8C-819A-2CED-C421-B300A6F2F7BA}"/>
              </a:ext>
            </a:extLst>
          </p:cNvPr>
          <p:cNvSpPr>
            <a:spLocks noGrp="1"/>
          </p:cNvSpPr>
          <p:nvPr>
            <p:ph type="title"/>
          </p:nvPr>
        </p:nvSpPr>
        <p:spPr>
          <a:xfrm>
            <a:off x="491836" y="405174"/>
            <a:ext cx="6961909" cy="937201"/>
          </a:xfrm>
        </p:spPr>
        <p:txBody>
          <a:bodyPr>
            <a:normAutofit/>
          </a:bodyPr>
          <a:lstStyle/>
          <a:p>
            <a:r>
              <a:rPr lang="zh-CN" altLang="en-US" dirty="0"/>
              <a:t>无线通信能耗模型</a:t>
            </a:r>
          </a:p>
        </p:txBody>
      </p:sp>
      <p:sp>
        <p:nvSpPr>
          <p:cNvPr id="3" name="内容占位符 2">
            <a:extLst>
              <a:ext uri="{FF2B5EF4-FFF2-40B4-BE49-F238E27FC236}">
                <a16:creationId xmlns:a16="http://schemas.microsoft.com/office/drawing/2014/main" id="{B2331FD8-60E8-A527-884F-8E0F43BA913E}"/>
              </a:ext>
            </a:extLst>
          </p:cNvPr>
          <p:cNvSpPr>
            <a:spLocks noGrp="1"/>
          </p:cNvSpPr>
          <p:nvPr>
            <p:ph idx="1"/>
          </p:nvPr>
        </p:nvSpPr>
        <p:spPr>
          <a:xfrm>
            <a:off x="788848" y="5039054"/>
            <a:ext cx="4883727" cy="1207295"/>
          </a:xfrm>
        </p:spPr>
        <p:txBody>
          <a:bodyPr>
            <a:normAutofit/>
          </a:bodyPr>
          <a:lstStyle/>
          <a:p>
            <a:pPr marL="0" indent="0">
              <a:buNone/>
            </a:pPr>
            <a:r>
              <a:rPr lang="zh-CN" altLang="en-US" sz="2000" dirty="0"/>
              <a:t>无线电能耗分</a:t>
            </a:r>
            <a:endParaRPr lang="en-US" altLang="zh-CN" sz="2000" dirty="0"/>
          </a:p>
          <a:p>
            <a:pPr marL="457200" lvl="1" indent="0">
              <a:buNone/>
            </a:pPr>
            <a:r>
              <a:rPr lang="zh-CN" altLang="en-US" sz="1800" dirty="0">
                <a:solidFill>
                  <a:schemeClr val="bg1">
                    <a:lumMod val="50000"/>
                  </a:schemeClr>
                </a:solidFill>
              </a:rPr>
              <a:t>发送无线电和接收无线电消耗的能量</a:t>
            </a:r>
            <a:endParaRPr lang="en-US" altLang="zh-CN" sz="1800" dirty="0">
              <a:solidFill>
                <a:schemeClr val="bg1">
                  <a:lumMod val="50000"/>
                </a:schemeClr>
              </a:solidFill>
            </a:endParaRPr>
          </a:p>
          <a:p>
            <a:pPr marL="457200" lvl="1" indent="0">
              <a:buNone/>
            </a:pPr>
            <a:r>
              <a:rPr lang="zh-CN" altLang="en-US" sz="1800" dirty="0">
                <a:solidFill>
                  <a:schemeClr val="bg1">
                    <a:lumMod val="50000"/>
                  </a:schemeClr>
                </a:solidFill>
              </a:rPr>
              <a:t>发送放大器消耗的能量</a:t>
            </a:r>
          </a:p>
        </p:txBody>
      </p:sp>
      <p:pic>
        <p:nvPicPr>
          <p:cNvPr id="2056" name="Picture 8">
            <a:extLst>
              <a:ext uri="{FF2B5EF4-FFF2-40B4-BE49-F238E27FC236}">
                <a16:creationId xmlns:a16="http://schemas.microsoft.com/office/drawing/2014/main" id="{F146AC2D-8563-91ED-F430-ACF4BE0E5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398" y="2202872"/>
            <a:ext cx="5234118" cy="155270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7ABAD50-0CE2-6727-8567-29F4A109DCBB}"/>
              </a:ext>
            </a:extLst>
          </p:cNvPr>
          <p:cNvSpPr txBox="1"/>
          <p:nvPr/>
        </p:nvSpPr>
        <p:spPr>
          <a:xfrm>
            <a:off x="5802636" y="4271892"/>
            <a:ext cx="6096000" cy="2062103"/>
          </a:xfrm>
          <a:prstGeom prst="rect">
            <a:avLst/>
          </a:prstGeom>
          <a:noFill/>
        </p:spPr>
        <p:txBody>
          <a:bodyPr wrap="square">
            <a:spAutoFit/>
          </a:bodyPr>
          <a:lstStyle/>
          <a:p>
            <a:r>
              <a:rPr lang="zh-CN" altLang="en-US" sz="2000" dirty="0"/>
              <a:t>每个操作对于的能量能耗：</a:t>
            </a:r>
          </a:p>
          <a:p>
            <a:pPr lvl="1"/>
            <a:r>
              <a:rPr lang="zh-CN" altLang="en-US" dirty="0">
                <a:solidFill>
                  <a:schemeClr val="bg1">
                    <a:lumMod val="50000"/>
                  </a:schemeClr>
                </a:solidFill>
                <a:effectLst/>
              </a:rPr>
              <a:t>发送无线电、接收无线电：</a:t>
            </a:r>
            <a:r>
              <a:rPr lang="en-US" altLang="zh-CN" dirty="0">
                <a:solidFill>
                  <a:schemeClr val="bg1">
                    <a:lumMod val="50000"/>
                  </a:schemeClr>
                </a:solidFill>
                <a:effectLst/>
              </a:rPr>
              <a:t>50nJ/bit</a:t>
            </a:r>
          </a:p>
          <a:p>
            <a:pPr lvl="1"/>
            <a:endParaRPr lang="en-US" altLang="zh-CN" dirty="0">
              <a:solidFill>
                <a:schemeClr val="bg1">
                  <a:lumMod val="50000"/>
                </a:schemeClr>
              </a:solidFill>
            </a:endParaRPr>
          </a:p>
          <a:p>
            <a:pPr lvl="1"/>
            <a:endParaRPr lang="en-US" altLang="zh-CN" dirty="0">
              <a:solidFill>
                <a:schemeClr val="bg1">
                  <a:lumMod val="50000"/>
                </a:schemeClr>
              </a:solidFill>
              <a:effectLst/>
            </a:endParaRPr>
          </a:p>
          <a:p>
            <a:pPr lvl="1"/>
            <a:r>
              <a:rPr lang="zh-CN" altLang="en-US" dirty="0">
                <a:solidFill>
                  <a:schemeClr val="bg1">
                    <a:lumMod val="50000"/>
                  </a:schemeClr>
                </a:solidFill>
                <a:effectLst/>
              </a:rPr>
              <a:t>发送放大器：</a:t>
            </a:r>
            <a:r>
              <a:rPr lang="en-US" altLang="zh-CN" dirty="0">
                <a:solidFill>
                  <a:schemeClr val="bg1">
                    <a:lumMod val="50000"/>
                  </a:schemeClr>
                </a:solidFill>
                <a:effectLst/>
              </a:rPr>
              <a:t>0.1nJ/bit/d²</a:t>
            </a:r>
          </a:p>
          <a:p>
            <a:pPr lvl="1"/>
            <a:endParaRPr lang="en-US" altLang="zh-CN" dirty="0">
              <a:solidFill>
                <a:schemeClr val="bg1">
                  <a:lumMod val="50000"/>
                </a:schemeClr>
              </a:solidFill>
            </a:endParaRPr>
          </a:p>
          <a:p>
            <a:pPr lvl="1"/>
            <a:endParaRPr lang="en-US" altLang="zh-CN" dirty="0">
              <a:solidFill>
                <a:schemeClr val="bg1">
                  <a:lumMod val="50000"/>
                </a:schemeClr>
              </a:solidFill>
              <a:effectLst/>
            </a:endParaRPr>
          </a:p>
        </p:txBody>
      </p:sp>
      <p:pic>
        <p:nvPicPr>
          <p:cNvPr id="7" name="图片 6">
            <a:extLst>
              <a:ext uri="{FF2B5EF4-FFF2-40B4-BE49-F238E27FC236}">
                <a16:creationId xmlns:a16="http://schemas.microsoft.com/office/drawing/2014/main" id="{9F9B583C-072D-8C7A-E29C-D14F3F0F620B}"/>
              </a:ext>
            </a:extLst>
          </p:cNvPr>
          <p:cNvPicPr>
            <a:picLocks noChangeAspect="1"/>
          </p:cNvPicPr>
          <p:nvPr/>
        </p:nvPicPr>
        <p:blipFill>
          <a:blip r:embed="rId4"/>
          <a:stretch>
            <a:fillRect/>
          </a:stretch>
        </p:blipFill>
        <p:spPr>
          <a:xfrm>
            <a:off x="512496" y="1590171"/>
            <a:ext cx="5030019" cy="3264015"/>
          </a:xfrm>
          <a:prstGeom prst="rect">
            <a:avLst/>
          </a:prstGeom>
        </p:spPr>
      </p:pic>
      <p:pic>
        <p:nvPicPr>
          <p:cNvPr id="2058" name="Picture 10">
            <a:extLst>
              <a:ext uri="{FF2B5EF4-FFF2-40B4-BE49-F238E27FC236}">
                <a16:creationId xmlns:a16="http://schemas.microsoft.com/office/drawing/2014/main" id="{844EFA57-10AB-5042-A2BD-4D41D6A91C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9843" y="4899138"/>
            <a:ext cx="3770339" cy="56652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F7BA6EB-0C53-B9D2-DFFD-FFE34BA17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9843" y="5742580"/>
            <a:ext cx="3571873" cy="308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053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E0930-0760-3510-7947-C71668D9DA97}"/>
              </a:ext>
            </a:extLst>
          </p:cNvPr>
          <p:cNvSpPr>
            <a:spLocks noGrp="1"/>
          </p:cNvSpPr>
          <p:nvPr>
            <p:ph type="title"/>
          </p:nvPr>
        </p:nvSpPr>
        <p:spPr/>
        <p:txBody>
          <a:bodyPr>
            <a:normAutofit/>
          </a:bodyPr>
          <a:lstStyle/>
          <a:p>
            <a:r>
              <a:rPr lang="en-US" altLang="zh-CN" b="1" dirty="0"/>
              <a:t>TL-EBC</a:t>
            </a:r>
            <a:r>
              <a:rPr lang="zh-CN" altLang="en-US" b="1" dirty="0"/>
              <a:t>协议</a:t>
            </a:r>
            <a:endParaRPr lang="zh-CN" altLang="en-US" dirty="0"/>
          </a:p>
        </p:txBody>
      </p:sp>
      <p:sp>
        <p:nvSpPr>
          <p:cNvPr id="3" name="内容占位符 2">
            <a:extLst>
              <a:ext uri="{FF2B5EF4-FFF2-40B4-BE49-F238E27FC236}">
                <a16:creationId xmlns:a16="http://schemas.microsoft.com/office/drawing/2014/main" id="{16D80311-0617-30FC-2D8D-B8838AF22598}"/>
              </a:ext>
            </a:extLst>
          </p:cNvPr>
          <p:cNvSpPr>
            <a:spLocks noGrp="1"/>
          </p:cNvSpPr>
          <p:nvPr>
            <p:ph idx="1"/>
          </p:nvPr>
        </p:nvSpPr>
        <p:spPr>
          <a:xfrm>
            <a:off x="879763" y="1656534"/>
            <a:ext cx="4059382" cy="4300920"/>
          </a:xfrm>
        </p:spPr>
        <p:txBody>
          <a:bodyPr>
            <a:normAutofit lnSpcReduction="10000"/>
          </a:bodyPr>
          <a:lstStyle/>
          <a:p>
            <a:pPr>
              <a:buClr>
                <a:schemeClr val="accent1"/>
              </a:buClr>
            </a:pPr>
            <a:r>
              <a:rPr lang="zh-CN" altLang="en-US" dirty="0"/>
              <a:t>簇的建立</a:t>
            </a:r>
            <a:endParaRPr lang="en-US" altLang="zh-CN" dirty="0"/>
          </a:p>
          <a:p>
            <a:pPr marL="457200" lvl="1" indent="0">
              <a:buClr>
                <a:schemeClr val="accent1"/>
              </a:buClr>
              <a:buNone/>
            </a:pPr>
            <a:r>
              <a:rPr lang="zh-CN" altLang="en-US" sz="2000" dirty="0"/>
              <a:t>①收集节点信息</a:t>
            </a:r>
            <a:endParaRPr lang="en-US" altLang="zh-CN" sz="2000" dirty="0"/>
          </a:p>
          <a:p>
            <a:pPr marL="457200" lvl="1" indent="0">
              <a:buClr>
                <a:schemeClr val="accent1"/>
              </a:buClr>
              <a:buNone/>
            </a:pPr>
            <a:r>
              <a:rPr lang="zh-CN" altLang="en-US" sz="1400" dirty="0">
                <a:solidFill>
                  <a:schemeClr val="bg1">
                    <a:lumMod val="50000"/>
                  </a:schemeClr>
                </a:solidFill>
              </a:rPr>
              <a:t>收集节点位置和能量，为分簇算法提供距离和能量感知。</a:t>
            </a:r>
            <a:endParaRPr lang="en-US" altLang="zh-CN" sz="1400" dirty="0">
              <a:solidFill>
                <a:schemeClr val="bg1">
                  <a:lumMod val="50000"/>
                </a:schemeClr>
              </a:solidFill>
            </a:endParaRPr>
          </a:p>
          <a:p>
            <a:pPr marL="457200" lvl="1" indent="0">
              <a:buClr>
                <a:schemeClr val="accent1"/>
              </a:buClr>
              <a:buNone/>
            </a:pPr>
            <a:r>
              <a:rPr lang="zh-CN" altLang="en-US" sz="2000" dirty="0"/>
              <a:t>②执行分簇算法</a:t>
            </a:r>
            <a:endParaRPr lang="en-US" altLang="zh-CN" sz="2000" dirty="0"/>
          </a:p>
          <a:p>
            <a:pPr marL="457200" lvl="1" indent="0">
              <a:lnSpc>
                <a:spcPct val="100000"/>
              </a:lnSpc>
              <a:buClr>
                <a:schemeClr val="accent1"/>
              </a:buClr>
              <a:buNone/>
            </a:pPr>
            <a:r>
              <a:rPr lang="zh-CN" altLang="en-US" sz="1400" dirty="0">
                <a:solidFill>
                  <a:schemeClr val="bg1">
                    <a:lumMod val="50000"/>
                  </a:schemeClr>
                </a:solidFill>
              </a:rPr>
              <a:t>使用</a:t>
            </a:r>
            <a:r>
              <a:rPr lang="en-US" altLang="zh-CN" sz="1400" dirty="0">
                <a:solidFill>
                  <a:schemeClr val="bg1">
                    <a:lumMod val="50000"/>
                  </a:schemeClr>
                </a:solidFill>
              </a:rPr>
              <a:t>PSO</a:t>
            </a:r>
            <a:r>
              <a:rPr lang="zh-CN" altLang="en-US" sz="1400" dirty="0">
                <a:solidFill>
                  <a:schemeClr val="bg1">
                    <a:lumMod val="50000"/>
                  </a:schemeClr>
                </a:solidFill>
              </a:rPr>
              <a:t>算法确定簇头，考虑节点能量，缩小选择范围，确保选出的簇头具有足够能量。</a:t>
            </a:r>
            <a:endParaRPr lang="en-US" altLang="zh-CN" sz="1400" dirty="0">
              <a:solidFill>
                <a:schemeClr val="bg1">
                  <a:lumMod val="50000"/>
                </a:schemeClr>
              </a:solidFill>
            </a:endParaRPr>
          </a:p>
          <a:p>
            <a:pPr marL="457200" lvl="1" indent="0">
              <a:buClr>
                <a:schemeClr val="accent1"/>
              </a:buClr>
              <a:buNone/>
            </a:pPr>
            <a:r>
              <a:rPr lang="zh-CN" altLang="en-US" sz="2000" dirty="0"/>
              <a:t>③确定总簇头</a:t>
            </a:r>
            <a:endParaRPr lang="en-US" altLang="zh-CN" sz="2000" dirty="0"/>
          </a:p>
          <a:p>
            <a:pPr marL="457200" lvl="1" indent="0">
              <a:lnSpc>
                <a:spcPct val="110000"/>
              </a:lnSpc>
              <a:buClr>
                <a:schemeClr val="accent1"/>
              </a:buClr>
              <a:buNone/>
            </a:pPr>
            <a:r>
              <a:rPr lang="zh-CN" altLang="en-US" sz="1500" dirty="0">
                <a:solidFill>
                  <a:schemeClr val="bg1">
                    <a:lumMod val="50000"/>
                  </a:schemeClr>
                </a:solidFill>
              </a:rPr>
              <a:t>引入总簇头解决能耗不均衡问题，负责收集、处理簇内数据，并发送至基站，平衡能耗。</a:t>
            </a:r>
            <a:endParaRPr lang="en-US" altLang="zh-CN" sz="1500" dirty="0">
              <a:solidFill>
                <a:schemeClr val="bg1">
                  <a:lumMod val="50000"/>
                </a:schemeClr>
              </a:solidFill>
            </a:endParaRPr>
          </a:p>
          <a:p>
            <a:pPr marL="457200" lvl="1" indent="0">
              <a:buClr>
                <a:schemeClr val="accent1"/>
              </a:buClr>
              <a:buNone/>
            </a:pPr>
            <a:r>
              <a:rPr lang="zh-CN" altLang="en-US" sz="2000" dirty="0"/>
              <a:t>④发布分簇信息</a:t>
            </a:r>
            <a:endParaRPr lang="en-US" altLang="zh-CN" sz="2000" dirty="0"/>
          </a:p>
          <a:p>
            <a:pPr marL="457200" lvl="1" indent="0">
              <a:lnSpc>
                <a:spcPct val="110000"/>
              </a:lnSpc>
              <a:buClr>
                <a:schemeClr val="accent1"/>
              </a:buClr>
              <a:buNone/>
            </a:pPr>
            <a:r>
              <a:rPr lang="zh-CN" altLang="en-US" sz="1600" dirty="0">
                <a:solidFill>
                  <a:schemeClr val="bg1">
                    <a:lumMod val="50000"/>
                  </a:schemeClr>
                </a:solidFill>
              </a:rPr>
              <a:t>基站发布分簇信息至每个节点，网络完成分簇，进入稳态。</a:t>
            </a:r>
            <a:endParaRPr lang="en-US" altLang="zh-CN" sz="1600" dirty="0">
              <a:solidFill>
                <a:schemeClr val="bg1">
                  <a:lumMod val="50000"/>
                </a:schemeClr>
              </a:solidFill>
            </a:endParaRPr>
          </a:p>
          <a:p>
            <a:pPr>
              <a:buClr>
                <a:schemeClr val="accent1"/>
              </a:buClr>
            </a:pPr>
            <a:r>
              <a:rPr lang="zh-CN" altLang="en-US" dirty="0"/>
              <a:t>稳态阶段</a:t>
            </a:r>
          </a:p>
        </p:txBody>
      </p:sp>
      <p:pic>
        <p:nvPicPr>
          <p:cNvPr id="3076" name="Picture 4">
            <a:extLst>
              <a:ext uri="{FF2B5EF4-FFF2-40B4-BE49-F238E27FC236}">
                <a16:creationId xmlns:a16="http://schemas.microsoft.com/office/drawing/2014/main" id="{EA000753-632B-8B88-FDAD-8A7ACD479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45" y="1361996"/>
            <a:ext cx="6373092" cy="464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313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FA1570-83DA-9AFB-281B-ADB511D22A10}"/>
              </a:ext>
            </a:extLst>
          </p:cNvPr>
          <p:cNvSpPr>
            <a:spLocks noGrp="1"/>
          </p:cNvSpPr>
          <p:nvPr>
            <p:ph type="title"/>
          </p:nvPr>
        </p:nvSpPr>
        <p:spPr/>
        <p:txBody>
          <a:bodyPr/>
          <a:lstStyle/>
          <a:p>
            <a:r>
              <a:rPr lang="en-US" altLang="zh-CN" b="1" dirty="0"/>
              <a:t>TL-EBC</a:t>
            </a:r>
            <a:r>
              <a:rPr lang="zh-CN" altLang="en-US" b="1" dirty="0"/>
              <a:t>协议</a:t>
            </a:r>
            <a:endParaRPr lang="zh-CN" altLang="en-US" dirty="0"/>
          </a:p>
        </p:txBody>
      </p:sp>
      <p:sp>
        <p:nvSpPr>
          <p:cNvPr id="3" name="内容占位符 2">
            <a:extLst>
              <a:ext uri="{FF2B5EF4-FFF2-40B4-BE49-F238E27FC236}">
                <a16:creationId xmlns:a16="http://schemas.microsoft.com/office/drawing/2014/main" id="{1F06A8F4-0C94-64D0-76A6-686CAAEADA29}"/>
              </a:ext>
            </a:extLst>
          </p:cNvPr>
          <p:cNvSpPr>
            <a:spLocks noGrp="1"/>
          </p:cNvSpPr>
          <p:nvPr>
            <p:ph idx="1"/>
          </p:nvPr>
        </p:nvSpPr>
        <p:spPr>
          <a:xfrm>
            <a:off x="491836" y="1726838"/>
            <a:ext cx="5417128" cy="4351338"/>
          </a:xfrm>
        </p:spPr>
        <p:txBody>
          <a:bodyPr/>
          <a:lstStyle/>
          <a:p>
            <a:r>
              <a:rPr lang="zh-CN" altLang="en-US" b="1" dirty="0"/>
              <a:t>分簇算法</a:t>
            </a:r>
            <a:endParaRPr lang="zh-CN" altLang="en-US" dirty="0"/>
          </a:p>
          <a:p>
            <a:endParaRPr lang="zh-CN" altLang="en-US" dirty="0"/>
          </a:p>
        </p:txBody>
      </p:sp>
      <p:grpSp>
        <p:nvGrpSpPr>
          <p:cNvPr id="4" name="组合 3">
            <a:extLst>
              <a:ext uri="{FF2B5EF4-FFF2-40B4-BE49-F238E27FC236}">
                <a16:creationId xmlns:a16="http://schemas.microsoft.com/office/drawing/2014/main" id="{71623406-84C9-03F0-AC2B-7067A769CAD1}"/>
              </a:ext>
            </a:extLst>
          </p:cNvPr>
          <p:cNvGrpSpPr/>
          <p:nvPr/>
        </p:nvGrpSpPr>
        <p:grpSpPr>
          <a:xfrm>
            <a:off x="685800" y="2690814"/>
            <a:ext cx="5323609" cy="2830224"/>
            <a:chOff x="2809009" y="2891704"/>
            <a:chExt cx="6781800" cy="3761509"/>
          </a:xfrm>
        </p:grpSpPr>
        <p:pic>
          <p:nvPicPr>
            <p:cNvPr id="4098" name="Picture 2">
              <a:extLst>
                <a:ext uri="{FF2B5EF4-FFF2-40B4-BE49-F238E27FC236}">
                  <a16:creationId xmlns:a16="http://schemas.microsoft.com/office/drawing/2014/main" id="{70825B34-3323-B58E-47C2-3B724CEE9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677" y="2891704"/>
              <a:ext cx="6076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38933CF-A072-1630-21B4-2A147E229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009" y="4014788"/>
              <a:ext cx="6781800" cy="26384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图片 5">
            <a:extLst>
              <a:ext uri="{FF2B5EF4-FFF2-40B4-BE49-F238E27FC236}">
                <a16:creationId xmlns:a16="http://schemas.microsoft.com/office/drawing/2014/main" id="{4C02AC40-A127-3D16-4B7F-E5DA8A3B57D4}"/>
              </a:ext>
            </a:extLst>
          </p:cNvPr>
          <p:cNvPicPr>
            <a:picLocks noChangeAspect="1"/>
          </p:cNvPicPr>
          <p:nvPr/>
        </p:nvPicPr>
        <p:blipFill>
          <a:blip r:embed="rId5"/>
          <a:stretch>
            <a:fillRect/>
          </a:stretch>
        </p:blipFill>
        <p:spPr>
          <a:xfrm>
            <a:off x="7262797" y="323561"/>
            <a:ext cx="2972421" cy="6220691"/>
          </a:xfrm>
          <a:prstGeom prst="rect">
            <a:avLst/>
          </a:prstGeom>
        </p:spPr>
      </p:pic>
    </p:spTree>
    <p:extLst>
      <p:ext uri="{BB962C8B-B14F-4D97-AF65-F5344CB8AC3E}">
        <p14:creationId xmlns:p14="http://schemas.microsoft.com/office/powerpoint/2010/main" val="2506387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7D96-33B7-7A01-1B38-EB7D8675FDC1}"/>
              </a:ext>
            </a:extLst>
          </p:cNvPr>
          <p:cNvSpPr>
            <a:spLocks noGrp="1"/>
          </p:cNvSpPr>
          <p:nvPr>
            <p:ph type="title"/>
          </p:nvPr>
        </p:nvSpPr>
        <p:spPr/>
        <p:txBody>
          <a:bodyPr/>
          <a:lstStyle/>
          <a:p>
            <a:r>
              <a:rPr lang="en-US" altLang="zh-CN" b="1"/>
              <a:t>TL-EBC</a:t>
            </a:r>
            <a:r>
              <a:rPr lang="zh-CN" altLang="en-US" b="1"/>
              <a:t>协议</a:t>
            </a:r>
            <a:endParaRPr lang="zh-CN" altLang="en-US"/>
          </a:p>
        </p:txBody>
      </p:sp>
      <p:sp>
        <p:nvSpPr>
          <p:cNvPr id="3" name="内容占位符 2">
            <a:extLst>
              <a:ext uri="{FF2B5EF4-FFF2-40B4-BE49-F238E27FC236}">
                <a16:creationId xmlns:a16="http://schemas.microsoft.com/office/drawing/2014/main" id="{7F7611BE-B837-C78E-60F4-96D0437A0D15}"/>
              </a:ext>
            </a:extLst>
          </p:cNvPr>
          <p:cNvSpPr>
            <a:spLocks noGrp="1"/>
          </p:cNvSpPr>
          <p:nvPr>
            <p:ph idx="1"/>
          </p:nvPr>
        </p:nvSpPr>
        <p:spPr>
          <a:xfrm>
            <a:off x="491836" y="2574996"/>
            <a:ext cx="4779819" cy="2738222"/>
          </a:xfrm>
        </p:spPr>
        <p:txBody>
          <a:bodyPr/>
          <a:lstStyle/>
          <a:p>
            <a:pPr>
              <a:buClr>
                <a:schemeClr val="accent1"/>
              </a:buClr>
              <a:buFont typeface="Wingdings" panose="05000000000000000000" pitchFamily="2" charset="2"/>
              <a:buChar char="l"/>
            </a:pPr>
            <a:r>
              <a:rPr lang="zh-CN" altLang="en-US" dirty="0"/>
              <a:t>确定总簇头</a:t>
            </a:r>
            <a:endParaRPr lang="en-US" altLang="zh-CN" dirty="0"/>
          </a:p>
          <a:p>
            <a:pPr marL="457200" lvl="1" indent="0">
              <a:buNone/>
            </a:pPr>
            <a:r>
              <a:rPr lang="zh-CN" altLang="en-US" sz="1800" dirty="0"/>
              <a:t>总簇头的选择综合考虑节点能量、与各簇头距离和与基站距离</a:t>
            </a:r>
            <a:r>
              <a:rPr lang="en-US" altLang="zh-CN" sz="1800" dirty="0"/>
              <a:t>3</a:t>
            </a:r>
            <a:r>
              <a:rPr lang="zh-CN" altLang="en-US" sz="1800" dirty="0"/>
              <a:t>个方面的因素。首先，在每个簇中选择能量最大的节点</a:t>
            </a:r>
            <a:r>
              <a:rPr lang="en-US" altLang="zh-CN" sz="1800" dirty="0"/>
              <a:t>(</a:t>
            </a:r>
            <a:r>
              <a:rPr lang="zh-CN" altLang="en-US" sz="1800" dirty="0"/>
              <a:t>不包括簇头）为候选总簇头。然后，计算每个候选总簇头的评价函数，具有最小评价函数值的候选总簇头成为总簇头。评价函数定义如下</a:t>
            </a:r>
            <a:r>
              <a:rPr lang="en-US" altLang="zh-CN" sz="1800" dirty="0"/>
              <a:t>:</a:t>
            </a:r>
          </a:p>
          <a:p>
            <a:endParaRPr lang="zh-CN" altLang="en-US" dirty="0"/>
          </a:p>
        </p:txBody>
      </p:sp>
      <p:pic>
        <p:nvPicPr>
          <p:cNvPr id="5122" name="Picture 2">
            <a:extLst>
              <a:ext uri="{FF2B5EF4-FFF2-40B4-BE49-F238E27FC236}">
                <a16:creationId xmlns:a16="http://schemas.microsoft.com/office/drawing/2014/main" id="{04CB10C9-FA08-22DD-BF06-075641165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109" y="1980621"/>
            <a:ext cx="5072495" cy="33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494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2271</Words>
  <Application>Microsoft Office PowerPoint</Application>
  <PresentationFormat>宽屏</PresentationFormat>
  <Paragraphs>108</Paragraphs>
  <Slides>13</Slides>
  <Notes>11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等线</vt:lpstr>
      <vt:lpstr>等线 Light</vt:lpstr>
      <vt:lpstr>幼圆</vt:lpstr>
      <vt:lpstr>Arial</vt:lpstr>
      <vt:lpstr>Wingdings</vt:lpstr>
      <vt:lpstr>Office 主题​​</vt:lpstr>
      <vt:lpstr>PowerPoint 演示文稿</vt:lpstr>
      <vt:lpstr>PowerPoint 演示文稿</vt:lpstr>
      <vt:lpstr>PSO算法（粒子群算法）</vt:lpstr>
      <vt:lpstr>PSO算法（粒子群算法）</vt:lpstr>
      <vt:lpstr>协议相关的模型及假定</vt:lpstr>
      <vt:lpstr>无线通信能耗模型</vt:lpstr>
      <vt:lpstr>TL-EBC协议</vt:lpstr>
      <vt:lpstr>TL-EBC协议</vt:lpstr>
      <vt:lpstr>TL-EBC协议</vt:lpstr>
      <vt:lpstr>协议仿真与分析</vt:lpstr>
      <vt:lpstr>协议仿真与分析节点初始能量相同节点随机部署 </vt:lpstr>
      <vt:lpstr>协议仿真与分析节点初始能量不同节点随机部署</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治丞 陈</dc:creator>
  <cp:lastModifiedBy>ccccccccc</cp:lastModifiedBy>
  <cp:revision>12</cp:revision>
  <dcterms:created xsi:type="dcterms:W3CDTF">2023-10-21T06:55:54Z</dcterms:created>
  <dcterms:modified xsi:type="dcterms:W3CDTF">2023-11-11T03:04:16Z</dcterms:modified>
</cp:coreProperties>
</file>